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0" r:id="rId1"/>
    <p:sldMasterId id="2147483905" r:id="rId2"/>
    <p:sldMasterId id="2147483922" r:id="rId3"/>
    <p:sldMasterId id="2147483996" r:id="rId4"/>
  </p:sldMasterIdLst>
  <p:notesMasterIdLst>
    <p:notesMasterId r:id="rId45"/>
  </p:notesMasterIdLst>
  <p:handoutMasterIdLst>
    <p:handoutMasterId r:id="rId46"/>
  </p:handoutMasterIdLst>
  <p:sldIdLst>
    <p:sldId id="638" r:id="rId5"/>
    <p:sldId id="624" r:id="rId6"/>
    <p:sldId id="570" r:id="rId7"/>
    <p:sldId id="645" r:id="rId8"/>
    <p:sldId id="646" r:id="rId9"/>
    <p:sldId id="637" r:id="rId10"/>
    <p:sldId id="639" r:id="rId11"/>
    <p:sldId id="507" r:id="rId12"/>
    <p:sldId id="622" r:id="rId13"/>
    <p:sldId id="520" r:id="rId14"/>
    <p:sldId id="640" r:id="rId15"/>
    <p:sldId id="524" r:id="rId16"/>
    <p:sldId id="577" r:id="rId17"/>
    <p:sldId id="641" r:id="rId18"/>
    <p:sldId id="642" r:id="rId19"/>
    <p:sldId id="633" r:id="rId20"/>
    <p:sldId id="634" r:id="rId21"/>
    <p:sldId id="643" r:id="rId22"/>
    <p:sldId id="635" r:id="rId23"/>
    <p:sldId id="636" r:id="rId24"/>
    <p:sldId id="648" r:id="rId25"/>
    <p:sldId id="625" r:id="rId26"/>
    <p:sldId id="626" r:id="rId27"/>
    <p:sldId id="542" r:id="rId28"/>
    <p:sldId id="631" r:id="rId29"/>
    <p:sldId id="632" r:id="rId30"/>
    <p:sldId id="627" r:id="rId31"/>
    <p:sldId id="629" r:id="rId32"/>
    <p:sldId id="532" r:id="rId33"/>
    <p:sldId id="539" r:id="rId34"/>
    <p:sldId id="630" r:id="rId35"/>
    <p:sldId id="548" r:id="rId36"/>
    <p:sldId id="549" r:id="rId37"/>
    <p:sldId id="647" r:id="rId38"/>
    <p:sldId id="552" r:id="rId39"/>
    <p:sldId id="554" r:id="rId40"/>
    <p:sldId id="556" r:id="rId41"/>
    <p:sldId id="558" r:id="rId42"/>
    <p:sldId id="607" r:id="rId43"/>
    <p:sldId id="56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Fitzpatri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94699" autoAdjust="0"/>
  </p:normalViewPr>
  <p:slideViewPr>
    <p:cSldViewPr>
      <p:cViewPr varScale="1">
        <p:scale>
          <a:sx n="73" d="100"/>
          <a:sy n="73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DBCFE6-7A80-4E41-8712-1C12F7B6050B}" type="datetimeFigureOut">
              <a:rPr lang="en-US" altLang="en-US"/>
              <a:pPr>
                <a:defRPr/>
              </a:pPr>
              <a:t>11/14/2018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23EEE-2F46-4732-8626-99218F3EF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57CC8-6916-4659-8D61-C81A523E1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092B4-AFEF-D347-8D32-65AA874B34C4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A8E36-C852-6248-A841-6FF9E433B294}" type="slidenum">
              <a:rPr lang="en-US" sz="1200">
                <a:latin typeface="Times" charset="0"/>
              </a:rPr>
              <a:pPr/>
              <a:t>22</a:t>
            </a:fld>
            <a:endParaRPr lang="en-US" sz="1200">
              <a:latin typeface="Times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D8586D-52A2-6242-BD68-DF339B353150}" type="slidenum">
              <a:rPr lang="en-US" sz="1200">
                <a:latin typeface="Times" charset="0"/>
              </a:rPr>
              <a:pPr/>
              <a:t>28</a:t>
            </a:fld>
            <a:endParaRPr lang="en-US" sz="1200">
              <a:latin typeface="Time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FBEC65-6AFD-8F40-B619-68DA7FBC3108}" type="slidenum">
              <a:rPr lang="en-US" sz="1200">
                <a:latin typeface="Times" charset="0"/>
              </a:rPr>
              <a:pPr/>
              <a:t>31</a:t>
            </a:fld>
            <a:endParaRPr lang="en-US" sz="1200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2.UN03 In-text figure, water formation, p. 40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50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Table 2.1 Elements in the human body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49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2.6 Energy levels of an atom’s electrons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97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7CC8-6916-4659-8D61-C81A523E194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9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A2165-2FB3-D240-A9DB-0F93C014FDC1}" type="slidenum">
              <a:rPr lang="en-US" sz="1200">
                <a:latin typeface="Times" charset="0"/>
              </a:rPr>
              <a:pPr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DC1EB-DA8E-3A48-ADD4-CFE3CDB7DC32}" type="slidenum">
              <a:rPr lang="en-US" sz="1200">
                <a:latin typeface="Times" charset="0"/>
              </a:rPr>
              <a:pPr/>
              <a:t>17</a:t>
            </a:fld>
            <a:endParaRPr lang="en-US" sz="1200">
              <a:latin typeface="Times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Sulfur on the LEFT</a:t>
            </a:r>
          </a:p>
          <a:p>
            <a:pPr eaLnBrk="1" hangingPunct="1"/>
            <a:r>
              <a:rPr lang="en-US"/>
              <a:t>Magnesium on the RIGHT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DFC213-00BF-B544-992C-46D9A7F88EE8}" type="slidenum">
              <a:rPr lang="en-US" sz="1200">
                <a:latin typeface="Times" charset="0"/>
              </a:rPr>
              <a:pPr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D1DD87-5973-704C-AE47-E3229A5E4835}" type="slidenum">
              <a:rPr lang="en-US" sz="1200">
                <a:latin typeface="Times" charset="0"/>
              </a:rPr>
              <a:pPr/>
              <a:t>20</a:t>
            </a:fld>
            <a:endParaRPr lang="en-US" sz="1200">
              <a:latin typeface="Time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600"/>
              <a:t>Oxygen has medium electronegativity so doesn’t </a:t>
            </a:r>
            <a:br>
              <a:rPr lang="en-US" sz="1600"/>
            </a:br>
            <a:r>
              <a:rPr lang="en-US" sz="1600"/>
              <a:t>pull electrons all the way off hydrogen whereas </a:t>
            </a:r>
            <a:br>
              <a:rPr lang="en-US" sz="1600"/>
            </a:br>
            <a:r>
              <a:rPr lang="en-US" sz="1600"/>
              <a:t>chlorine would. </a:t>
            </a:r>
          </a:p>
          <a:p>
            <a:pPr eaLnBrk="1" hangingPunct="1"/>
            <a:r>
              <a:rPr lang="en-US" sz="1600"/>
              <a:t>So oxygen forms a polar covalent bond.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Carbon has only a weak electronegativity so forms a </a:t>
            </a:r>
            <a:br>
              <a:rPr lang="en-US" sz="1600"/>
            </a:br>
            <a:r>
              <a:rPr lang="en-US" sz="1600"/>
              <a:t>nonpolar covalent bond</a:t>
            </a:r>
          </a:p>
          <a:p>
            <a:pPr eaLnBrk="1" hangingPunct="1"/>
            <a:endParaRPr lang="en-US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Lecture</a:t>
            </a:r>
            <a:r>
              <a:rPr lang="en-US" sz="1400" baseline="0" dirty="0" smtClean="0"/>
              <a:t> Presentations by</a:t>
            </a:r>
            <a:br>
              <a:rPr lang="en-US" sz="1400" baseline="0" dirty="0" smtClean="0"/>
            </a:br>
            <a:r>
              <a:rPr lang="en-US" sz="1400" baseline="0" dirty="0" smtClean="0"/>
              <a:t>Nicole </a:t>
            </a:r>
            <a:r>
              <a:rPr lang="en-US" sz="1400" baseline="0" dirty="0" err="1" smtClean="0"/>
              <a:t>Tunbridge</a:t>
            </a:r>
            <a:r>
              <a:rPr lang="en-US" sz="1400" baseline="0" dirty="0" smtClean="0"/>
              <a:t> and</a:t>
            </a:r>
            <a:endParaRPr lang="en-US" sz="1400" dirty="0" smtClean="0"/>
          </a:p>
          <a:p>
            <a:pPr algn="r"/>
            <a:r>
              <a:rPr lang="en-US" sz="1400" baseline="0" dirty="0" smtClean="0"/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  <a:r>
              <a:rPr lang="en-US" sz="3200" b="1" dirty="0" smtClean="0">
                <a:solidFill>
                  <a:srgbClr val="DF4A20"/>
                </a:solidFill>
              </a:rPr>
              <a:t/>
            </a:r>
            <a:br>
              <a:rPr lang="en-US" sz="3200" b="1" dirty="0" smtClean="0">
                <a:solidFill>
                  <a:srgbClr val="DF4A2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The</a:t>
            </a:r>
            <a:r>
              <a:rPr lang="en-US" sz="40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 Chemical Context of Life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6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5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1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AEA9C-C068-4578-B4EE-64565A70E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8" r:id="rId3"/>
    <p:sldLayoutId id="2147483907" r:id="rId4"/>
    <p:sldLayoutId id="2147483903" r:id="rId5"/>
    <p:sldLayoutId id="2147483904" r:id="rId6"/>
    <p:sldLayoutId id="2147483909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3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4025" r:id="rId2"/>
    <p:sldLayoutId id="2147484026" r:id="rId3"/>
    <p:sldLayoutId id="2147484027" r:id="rId4"/>
    <p:sldLayoutId id="214748402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402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.ACEPRO\Desktop\25-July\Chapter%2002\Unlabeled\02_05PETScan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C:\Documents%20and%20Settings\rajesh.ACEPRO\Desktop\25-July\Chapter%2002\Unlabeled\02_06EnergyLevels-U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13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Documents%20and%20Settings\rajesh.ACEPRO\Desktop\25-July\Chapter%2002\Unlabeled\02_T01ElementsInBody-U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C:\Documents%20and%20Settings\rajesh.ACEPRO\Desktop\25-July\Chapter%2002\Unlabeled\02_UN03FormationWater-U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738664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F3FFF"/>
                </a:solidFill>
              </a:rPr>
              <a:t>The Nature of Molecules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2</a:t>
            </a:r>
          </a:p>
        </p:txBody>
      </p:sp>
      <p:pic>
        <p:nvPicPr>
          <p:cNvPr id="2052" name="Picture 6" descr="rav65819_02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362200"/>
            <a:ext cx="66579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5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atoms of an element have the same number of protons but may differ in number of neutrons</a:t>
            </a:r>
          </a:p>
          <a:p>
            <a:r>
              <a:rPr lang="en-US" b="1" dirty="0" smtClean="0"/>
              <a:t>Isotopes</a:t>
            </a:r>
            <a:r>
              <a:rPr lang="en-US" dirty="0" smtClean="0"/>
              <a:t> are two atoms of an element that differ in number of neutrons</a:t>
            </a:r>
          </a:p>
          <a:p>
            <a:r>
              <a:rPr lang="en-US" b="1" dirty="0" smtClean="0"/>
              <a:t>Radioactive isotopes</a:t>
            </a:r>
            <a:r>
              <a:rPr lang="en-US" dirty="0" smtClean="0"/>
              <a:t> decay spontaneously, giving off particles and energy</a:t>
            </a:r>
          </a:p>
          <a:p>
            <a:pPr lvl="1"/>
            <a:r>
              <a:rPr lang="en-US" dirty="0"/>
              <a:t>used as diagnostic tools in medicine</a:t>
            </a:r>
          </a:p>
          <a:p>
            <a:pPr lvl="1"/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>
            <a:fillRect/>
          </a:stretch>
        </p:blipFill>
        <p:spPr>
          <a:xfrm>
            <a:off x="6494704" y="4191000"/>
            <a:ext cx="2649296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pic>
        <p:nvPicPr>
          <p:cNvPr id="8196" name="Picture 6" descr="rav65819_0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09763"/>
            <a:ext cx="8509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1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Energy Levels of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Energy</a:t>
            </a:r>
            <a:r>
              <a:rPr lang="en-US" dirty="0" smtClean="0"/>
              <a:t> is the capacity to cause change</a:t>
            </a:r>
          </a:p>
          <a:p>
            <a:r>
              <a:rPr lang="en-US" b="1" dirty="0" smtClean="0"/>
              <a:t>Potential energy</a:t>
            </a:r>
            <a:r>
              <a:rPr lang="en-US" dirty="0" smtClean="0"/>
              <a:t> is the energy that matter has because of its location or structure</a:t>
            </a:r>
          </a:p>
          <a:p>
            <a:r>
              <a:rPr lang="en-US" dirty="0" smtClean="0"/>
              <a:t>The electrons of an atom differ in their amounts of potential energy</a:t>
            </a:r>
          </a:p>
          <a:p>
            <a:r>
              <a:rPr lang="en-US" dirty="0" smtClean="0"/>
              <a:t>An electron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state of potential energy is called its energy level, or </a:t>
            </a:r>
            <a:r>
              <a:rPr lang="en-US" altLang="ja-JP" b="1" dirty="0" smtClean="0"/>
              <a:t>electron shell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697992" y="213360"/>
            <a:ext cx="7748016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2108" y="244164"/>
            <a:ext cx="1447800" cy="433965"/>
          </a:xfrm>
        </p:spPr>
        <p:txBody>
          <a:bodyPr/>
          <a:lstStyle/>
          <a:p>
            <a:r>
              <a:rPr lang="en-US" sz="1800" b="0" dirty="0" smtClean="0"/>
              <a:t>Figure 2.6</a:t>
            </a:r>
            <a:endParaRPr lang="en-US" sz="1800" b="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7408" y="563801"/>
            <a:ext cx="3967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472" indent="-347472">
              <a:lnSpc>
                <a:spcPts val="2000"/>
              </a:lnSpc>
              <a:buFontTx/>
              <a:buAutoNum type="alphaLcParenBoth"/>
              <a:tabLst>
                <a:tab pos="350838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ball bouncing down a flight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stairs can come to rest only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on each step, not between steps.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1740" y="2491673"/>
            <a:ext cx="294952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Third shell (highest 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level in this model)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740" y="3502911"/>
            <a:ext cx="226985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Second shell (higher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 level)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30728" y="3472748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absorbed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31740" y="4715761"/>
            <a:ext cx="27699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First shell (lowest 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level)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629428" y="5177723"/>
            <a:ext cx="7822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lost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25390" y="6357236"/>
            <a:ext cx="2949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73253" y="5925436"/>
            <a:ext cx="87203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Atomic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9036"/>
            <a:ext cx="9144000" cy="60016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Atomic Structure</a:t>
            </a:r>
          </a:p>
        </p:txBody>
      </p:sp>
      <p:pic>
        <p:nvPicPr>
          <p:cNvPr id="11268" name="Picture 8" descr="rav65819_02_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19200"/>
            <a:ext cx="80581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rav65819_02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276600"/>
            <a:ext cx="4749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382000" cy="21336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Electrons can be transferred from one atom to another, while still retaining the energy of their position in the atom.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-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oxidation</a:t>
            </a:r>
            <a:r>
              <a:rPr lang="en-US" altLang="en-US" sz="2800" dirty="0" smtClean="0"/>
              <a:t> = loss of an electron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-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reduction</a:t>
            </a:r>
            <a:r>
              <a:rPr lang="en-US" altLang="en-US" sz="2800" dirty="0" smtClean="0"/>
              <a:t> = gain of an electron</a:t>
            </a:r>
          </a:p>
        </p:txBody>
      </p:sp>
      <p:pic>
        <p:nvPicPr>
          <p:cNvPr id="12293" name="Picture 6" descr="rav65819_02_01_t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425950"/>
            <a:ext cx="37909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MARTInkShape-Group33"/>
          <p:cNvGrpSpPr/>
          <p:nvPr/>
        </p:nvGrpSpPr>
        <p:grpSpPr>
          <a:xfrm>
            <a:off x="5819503" y="3827810"/>
            <a:ext cx="1521824" cy="318531"/>
            <a:chOff x="5819503" y="3827810"/>
            <a:chExt cx="1521824" cy="318531"/>
          </a:xfrm>
        </p:grpSpPr>
        <p:sp>
          <p:nvSpPr>
            <p:cNvPr id="2" name="SMARTInkShape-137"/>
            <p:cNvSpPr/>
            <p:nvPr>
              <p:custDataLst>
                <p:tags r:id="rId20"/>
              </p:custDataLst>
            </p:nvPr>
          </p:nvSpPr>
          <p:spPr bwMode="auto">
            <a:xfrm>
              <a:off x="5819503" y="3827810"/>
              <a:ext cx="201708" cy="313117"/>
            </a:xfrm>
            <a:custGeom>
              <a:avLst/>
              <a:gdLst/>
              <a:ahLst/>
              <a:cxnLst/>
              <a:rect l="0" t="0" r="0" b="0"/>
              <a:pathLst>
                <a:path w="201708" h="313117">
                  <a:moveTo>
                    <a:pt x="0" y="97579"/>
                  </a:moveTo>
                  <a:lnTo>
                    <a:pt x="0" y="97579"/>
                  </a:lnTo>
                  <a:lnTo>
                    <a:pt x="0" y="126318"/>
                  </a:lnTo>
                  <a:lnTo>
                    <a:pt x="0" y="157499"/>
                  </a:lnTo>
                  <a:lnTo>
                    <a:pt x="1935" y="183999"/>
                  </a:lnTo>
                  <a:lnTo>
                    <a:pt x="5926" y="214617"/>
                  </a:lnTo>
                  <a:lnTo>
                    <a:pt x="6452" y="242204"/>
                  </a:lnTo>
                  <a:lnTo>
                    <a:pt x="6526" y="271415"/>
                  </a:lnTo>
                  <a:lnTo>
                    <a:pt x="6531" y="286929"/>
                  </a:lnTo>
                  <a:lnTo>
                    <a:pt x="7257" y="263556"/>
                  </a:lnTo>
                  <a:lnTo>
                    <a:pt x="12155" y="234233"/>
                  </a:lnTo>
                  <a:lnTo>
                    <a:pt x="14879" y="207184"/>
                  </a:lnTo>
                  <a:lnTo>
                    <a:pt x="18973" y="175767"/>
                  </a:lnTo>
                  <a:lnTo>
                    <a:pt x="19512" y="146741"/>
                  </a:lnTo>
                  <a:lnTo>
                    <a:pt x="19578" y="119331"/>
                  </a:lnTo>
                  <a:lnTo>
                    <a:pt x="19592" y="90328"/>
                  </a:lnTo>
                  <a:lnTo>
                    <a:pt x="19593" y="63465"/>
                  </a:lnTo>
                  <a:lnTo>
                    <a:pt x="20320" y="37287"/>
                  </a:lnTo>
                  <a:lnTo>
                    <a:pt x="24808" y="24479"/>
                  </a:lnTo>
                  <a:lnTo>
                    <a:pt x="37087" y="8588"/>
                  </a:lnTo>
                  <a:lnTo>
                    <a:pt x="41399" y="4082"/>
                  </a:lnTo>
                  <a:lnTo>
                    <a:pt x="47670" y="1596"/>
                  </a:lnTo>
                  <a:lnTo>
                    <a:pt x="63522" y="0"/>
                  </a:lnTo>
                  <a:lnTo>
                    <a:pt x="72016" y="3652"/>
                  </a:lnTo>
                  <a:lnTo>
                    <a:pt x="103156" y="20918"/>
                  </a:lnTo>
                  <a:lnTo>
                    <a:pt x="121654" y="36958"/>
                  </a:lnTo>
                  <a:lnTo>
                    <a:pt x="131437" y="53249"/>
                  </a:lnTo>
                  <a:lnTo>
                    <a:pt x="143511" y="82763"/>
                  </a:lnTo>
                  <a:lnTo>
                    <a:pt x="148234" y="97059"/>
                  </a:lnTo>
                  <a:lnTo>
                    <a:pt x="148613" y="107508"/>
                  </a:lnTo>
                  <a:lnTo>
                    <a:pt x="144021" y="128259"/>
                  </a:lnTo>
                  <a:lnTo>
                    <a:pt x="137548" y="139275"/>
                  </a:lnTo>
                  <a:lnTo>
                    <a:pt x="125963" y="147074"/>
                  </a:lnTo>
                  <a:lnTo>
                    <a:pt x="105274" y="154527"/>
                  </a:lnTo>
                  <a:lnTo>
                    <a:pt x="93200" y="155818"/>
                  </a:lnTo>
                  <a:lnTo>
                    <a:pt x="70922" y="150690"/>
                  </a:lnTo>
                  <a:lnTo>
                    <a:pt x="69778" y="151129"/>
                  </a:lnTo>
                  <a:lnTo>
                    <a:pt x="69741" y="152147"/>
                  </a:lnTo>
                  <a:lnTo>
                    <a:pt x="71636" y="155214"/>
                  </a:lnTo>
                  <a:lnTo>
                    <a:pt x="103188" y="184200"/>
                  </a:lnTo>
                  <a:lnTo>
                    <a:pt x="131817" y="206329"/>
                  </a:lnTo>
                  <a:lnTo>
                    <a:pt x="148640" y="216403"/>
                  </a:lnTo>
                  <a:lnTo>
                    <a:pt x="180610" y="242231"/>
                  </a:lnTo>
                  <a:lnTo>
                    <a:pt x="193738" y="260020"/>
                  </a:lnTo>
                  <a:lnTo>
                    <a:pt x="199885" y="273274"/>
                  </a:lnTo>
                  <a:lnTo>
                    <a:pt x="201707" y="288731"/>
                  </a:lnTo>
                  <a:lnTo>
                    <a:pt x="200198" y="296956"/>
                  </a:lnTo>
                  <a:lnTo>
                    <a:pt x="195943" y="313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SMARTInkShape-138"/>
            <p:cNvSpPr/>
            <p:nvPr>
              <p:custDataLst>
                <p:tags r:id="rId21"/>
              </p:custDataLst>
            </p:nvPr>
          </p:nvSpPr>
          <p:spPr bwMode="auto">
            <a:xfrm>
              <a:off x="6074228" y="4043346"/>
              <a:ext cx="91442" cy="89545"/>
            </a:xfrm>
            <a:custGeom>
              <a:avLst/>
              <a:gdLst/>
              <a:ahLst/>
              <a:cxnLst/>
              <a:rect l="0" t="0" r="0" b="0"/>
              <a:pathLst>
                <a:path w="91442" h="89545">
                  <a:moveTo>
                    <a:pt x="0" y="71454"/>
                  </a:moveTo>
                  <a:lnTo>
                    <a:pt x="0" y="71454"/>
                  </a:lnTo>
                  <a:lnTo>
                    <a:pt x="29429" y="51116"/>
                  </a:lnTo>
                  <a:lnTo>
                    <a:pt x="57283" y="31881"/>
                  </a:lnTo>
                  <a:lnTo>
                    <a:pt x="65374" y="24112"/>
                  </a:lnTo>
                  <a:lnTo>
                    <a:pt x="68969" y="18239"/>
                  </a:lnTo>
                  <a:lnTo>
                    <a:pt x="69203" y="15658"/>
                  </a:lnTo>
                  <a:lnTo>
                    <a:pt x="67526" y="10854"/>
                  </a:lnTo>
                  <a:lnTo>
                    <a:pt x="62428" y="6299"/>
                  </a:lnTo>
                  <a:lnTo>
                    <a:pt x="56049" y="2582"/>
                  </a:lnTo>
                  <a:lnTo>
                    <a:pt x="50795" y="930"/>
                  </a:lnTo>
                  <a:lnTo>
                    <a:pt x="36822" y="0"/>
                  </a:lnTo>
                  <a:lnTo>
                    <a:pt x="28945" y="1718"/>
                  </a:lnTo>
                  <a:lnTo>
                    <a:pt x="25828" y="3192"/>
                  </a:lnTo>
                  <a:lnTo>
                    <a:pt x="20429" y="8700"/>
                  </a:lnTo>
                  <a:lnTo>
                    <a:pt x="16337" y="15261"/>
                  </a:lnTo>
                  <a:lnTo>
                    <a:pt x="14034" y="23760"/>
                  </a:lnTo>
                  <a:lnTo>
                    <a:pt x="13192" y="46931"/>
                  </a:lnTo>
                  <a:lnTo>
                    <a:pt x="20036" y="65397"/>
                  </a:lnTo>
                  <a:lnTo>
                    <a:pt x="34682" y="85971"/>
                  </a:lnTo>
                  <a:lnTo>
                    <a:pt x="41056" y="88792"/>
                  </a:lnTo>
                  <a:lnTo>
                    <a:pt x="44788" y="89544"/>
                  </a:lnTo>
                  <a:lnTo>
                    <a:pt x="54741" y="86509"/>
                  </a:lnTo>
                  <a:lnTo>
                    <a:pt x="91441" y="649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SMARTInkShape-139"/>
            <p:cNvSpPr/>
            <p:nvPr>
              <p:custDataLst>
                <p:tags r:id="rId22"/>
              </p:custDataLst>
            </p:nvPr>
          </p:nvSpPr>
          <p:spPr bwMode="auto">
            <a:xfrm>
              <a:off x="6231214" y="3847011"/>
              <a:ext cx="345936" cy="299330"/>
            </a:xfrm>
            <a:custGeom>
              <a:avLst/>
              <a:gdLst/>
              <a:ahLst/>
              <a:cxnLst/>
              <a:rect l="0" t="0" r="0" b="0"/>
              <a:pathLst>
                <a:path w="345936" h="299330">
                  <a:moveTo>
                    <a:pt x="71614" y="0"/>
                  </a:moveTo>
                  <a:lnTo>
                    <a:pt x="71614" y="0"/>
                  </a:lnTo>
                  <a:lnTo>
                    <a:pt x="65688" y="30371"/>
                  </a:lnTo>
                  <a:lnTo>
                    <a:pt x="67138" y="55026"/>
                  </a:lnTo>
                  <a:lnTo>
                    <a:pt x="72223" y="85005"/>
                  </a:lnTo>
                  <a:lnTo>
                    <a:pt x="76239" y="109626"/>
                  </a:lnTo>
                  <a:lnTo>
                    <a:pt x="82580" y="139081"/>
                  </a:lnTo>
                  <a:lnTo>
                    <a:pt x="91225" y="168907"/>
                  </a:lnTo>
                  <a:lnTo>
                    <a:pt x="99920" y="195764"/>
                  </a:lnTo>
                  <a:lnTo>
                    <a:pt x="105633" y="224706"/>
                  </a:lnTo>
                  <a:lnTo>
                    <a:pt x="107356" y="228181"/>
                  </a:lnTo>
                  <a:lnTo>
                    <a:pt x="107336" y="235913"/>
                  </a:lnTo>
                  <a:lnTo>
                    <a:pt x="104877" y="245769"/>
                  </a:lnTo>
                  <a:lnTo>
                    <a:pt x="104675" y="245852"/>
                  </a:lnTo>
                  <a:lnTo>
                    <a:pt x="102416" y="238835"/>
                  </a:lnTo>
                  <a:lnTo>
                    <a:pt x="88923" y="208862"/>
                  </a:lnTo>
                  <a:lnTo>
                    <a:pt x="72492" y="190477"/>
                  </a:lnTo>
                  <a:lnTo>
                    <a:pt x="64506" y="186256"/>
                  </a:lnTo>
                  <a:lnTo>
                    <a:pt x="60344" y="185131"/>
                  </a:lnTo>
                  <a:lnTo>
                    <a:pt x="56843" y="185106"/>
                  </a:lnTo>
                  <a:lnTo>
                    <a:pt x="51019" y="187014"/>
                  </a:lnTo>
                  <a:lnTo>
                    <a:pt x="22169" y="203915"/>
                  </a:lnTo>
                  <a:lnTo>
                    <a:pt x="8663" y="221367"/>
                  </a:lnTo>
                  <a:lnTo>
                    <a:pt x="2404" y="237988"/>
                  </a:lnTo>
                  <a:lnTo>
                    <a:pt x="0" y="268948"/>
                  </a:lnTo>
                  <a:lnTo>
                    <a:pt x="3305" y="287727"/>
                  </a:lnTo>
                  <a:lnTo>
                    <a:pt x="6480" y="291966"/>
                  </a:lnTo>
                  <a:lnTo>
                    <a:pt x="10774" y="294793"/>
                  </a:lnTo>
                  <a:lnTo>
                    <a:pt x="26375" y="299329"/>
                  </a:lnTo>
                  <a:lnTo>
                    <a:pt x="44502" y="293180"/>
                  </a:lnTo>
                  <a:lnTo>
                    <a:pt x="71419" y="278825"/>
                  </a:lnTo>
                  <a:lnTo>
                    <a:pt x="97702" y="266313"/>
                  </a:lnTo>
                  <a:lnTo>
                    <a:pt x="129820" y="248639"/>
                  </a:lnTo>
                  <a:lnTo>
                    <a:pt x="138124" y="243312"/>
                  </a:lnTo>
                  <a:lnTo>
                    <a:pt x="149367" y="228066"/>
                  </a:lnTo>
                  <a:lnTo>
                    <a:pt x="156104" y="216270"/>
                  </a:lnTo>
                  <a:lnTo>
                    <a:pt x="155518" y="216026"/>
                  </a:lnTo>
                  <a:lnTo>
                    <a:pt x="152932" y="215755"/>
                  </a:lnTo>
                  <a:lnTo>
                    <a:pt x="152678" y="217134"/>
                  </a:lnTo>
                  <a:lnTo>
                    <a:pt x="157541" y="237831"/>
                  </a:lnTo>
                  <a:lnTo>
                    <a:pt x="178122" y="263073"/>
                  </a:lnTo>
                  <a:lnTo>
                    <a:pt x="188242" y="269859"/>
                  </a:lnTo>
                  <a:lnTo>
                    <a:pt x="191458" y="270620"/>
                  </a:lnTo>
                  <a:lnTo>
                    <a:pt x="194328" y="270402"/>
                  </a:lnTo>
                  <a:lnTo>
                    <a:pt x="199451" y="268225"/>
                  </a:lnTo>
                  <a:lnTo>
                    <a:pt x="230017" y="239922"/>
                  </a:lnTo>
                  <a:lnTo>
                    <a:pt x="251904" y="210745"/>
                  </a:lnTo>
                  <a:lnTo>
                    <a:pt x="258726" y="196700"/>
                  </a:lnTo>
                  <a:lnTo>
                    <a:pt x="263149" y="192651"/>
                  </a:lnTo>
                  <a:lnTo>
                    <a:pt x="263167" y="190846"/>
                  </a:lnTo>
                  <a:lnTo>
                    <a:pt x="261728" y="188916"/>
                  </a:lnTo>
                  <a:lnTo>
                    <a:pt x="259317" y="186904"/>
                  </a:lnTo>
                  <a:lnTo>
                    <a:pt x="257709" y="186289"/>
                  </a:lnTo>
                  <a:lnTo>
                    <a:pt x="256638" y="186604"/>
                  </a:lnTo>
                  <a:lnTo>
                    <a:pt x="254918" y="188857"/>
                  </a:lnTo>
                  <a:lnTo>
                    <a:pt x="255303" y="207983"/>
                  </a:lnTo>
                  <a:lnTo>
                    <a:pt x="257998" y="215324"/>
                  </a:lnTo>
                  <a:lnTo>
                    <a:pt x="275345" y="234929"/>
                  </a:lnTo>
                  <a:lnTo>
                    <a:pt x="289782" y="244667"/>
                  </a:lnTo>
                  <a:lnTo>
                    <a:pt x="316142" y="258962"/>
                  </a:lnTo>
                  <a:lnTo>
                    <a:pt x="321324" y="263382"/>
                  </a:lnTo>
                  <a:lnTo>
                    <a:pt x="327982" y="265830"/>
                  </a:lnTo>
                  <a:lnTo>
                    <a:pt x="345935" y="267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SMARTInkShape-140"/>
            <p:cNvSpPr/>
            <p:nvPr>
              <p:custDataLst>
                <p:tags r:id="rId23"/>
              </p:custDataLst>
            </p:nvPr>
          </p:nvSpPr>
          <p:spPr bwMode="auto">
            <a:xfrm>
              <a:off x="6597147" y="4023360"/>
              <a:ext cx="228197" cy="103657"/>
            </a:xfrm>
            <a:custGeom>
              <a:avLst/>
              <a:gdLst/>
              <a:ahLst/>
              <a:cxnLst/>
              <a:rect l="0" t="0" r="0" b="0"/>
              <a:pathLst>
                <a:path w="228197" h="103657">
                  <a:moveTo>
                    <a:pt x="58379" y="0"/>
                  </a:moveTo>
                  <a:lnTo>
                    <a:pt x="58379" y="0"/>
                  </a:lnTo>
                  <a:lnTo>
                    <a:pt x="58379" y="21616"/>
                  </a:lnTo>
                  <a:lnTo>
                    <a:pt x="59830" y="23845"/>
                  </a:lnTo>
                  <a:lnTo>
                    <a:pt x="67356" y="30449"/>
                  </a:lnTo>
                  <a:lnTo>
                    <a:pt x="70957" y="36277"/>
                  </a:lnTo>
                  <a:lnTo>
                    <a:pt x="74371" y="37894"/>
                  </a:lnTo>
                  <a:lnTo>
                    <a:pt x="75571" y="37600"/>
                  </a:lnTo>
                  <a:lnTo>
                    <a:pt x="76372" y="36678"/>
                  </a:lnTo>
                  <a:lnTo>
                    <a:pt x="76905" y="35338"/>
                  </a:lnTo>
                  <a:lnTo>
                    <a:pt x="74189" y="26517"/>
                  </a:lnTo>
                  <a:lnTo>
                    <a:pt x="66770" y="15747"/>
                  </a:lnTo>
                  <a:lnTo>
                    <a:pt x="62592" y="11111"/>
                  </a:lnTo>
                  <a:lnTo>
                    <a:pt x="58317" y="8567"/>
                  </a:lnTo>
                  <a:lnTo>
                    <a:pt x="37512" y="1027"/>
                  </a:lnTo>
                  <a:lnTo>
                    <a:pt x="35758" y="2136"/>
                  </a:lnTo>
                  <a:lnTo>
                    <a:pt x="34590" y="4327"/>
                  </a:lnTo>
                  <a:lnTo>
                    <a:pt x="29247" y="18272"/>
                  </a:lnTo>
                  <a:lnTo>
                    <a:pt x="11317" y="49241"/>
                  </a:lnTo>
                  <a:lnTo>
                    <a:pt x="2663" y="68052"/>
                  </a:lnTo>
                  <a:lnTo>
                    <a:pt x="0" y="94865"/>
                  </a:lnTo>
                  <a:lnTo>
                    <a:pt x="1317" y="98078"/>
                  </a:lnTo>
                  <a:lnTo>
                    <a:pt x="3646" y="100219"/>
                  </a:lnTo>
                  <a:lnTo>
                    <a:pt x="10104" y="102599"/>
                  </a:lnTo>
                  <a:lnTo>
                    <a:pt x="17813" y="103656"/>
                  </a:lnTo>
                  <a:lnTo>
                    <a:pt x="40714" y="97318"/>
                  </a:lnTo>
                  <a:lnTo>
                    <a:pt x="72198" y="79939"/>
                  </a:lnTo>
                  <a:lnTo>
                    <a:pt x="103473" y="62483"/>
                  </a:lnTo>
                  <a:lnTo>
                    <a:pt x="117056" y="50606"/>
                  </a:lnTo>
                  <a:lnTo>
                    <a:pt x="120744" y="44747"/>
                  </a:lnTo>
                  <a:lnTo>
                    <a:pt x="123578" y="13917"/>
                  </a:lnTo>
                  <a:lnTo>
                    <a:pt x="123642" y="10540"/>
                  </a:lnTo>
                  <a:lnTo>
                    <a:pt x="123686" y="12587"/>
                  </a:lnTo>
                  <a:lnTo>
                    <a:pt x="113353" y="30444"/>
                  </a:lnTo>
                  <a:lnTo>
                    <a:pt x="107226" y="52954"/>
                  </a:lnTo>
                  <a:lnTo>
                    <a:pt x="110038" y="72538"/>
                  </a:lnTo>
                  <a:lnTo>
                    <a:pt x="116173" y="79653"/>
                  </a:lnTo>
                  <a:lnTo>
                    <a:pt x="147584" y="99841"/>
                  </a:lnTo>
                  <a:lnTo>
                    <a:pt x="167622" y="103121"/>
                  </a:lnTo>
                  <a:lnTo>
                    <a:pt x="188477" y="100626"/>
                  </a:lnTo>
                  <a:lnTo>
                    <a:pt x="228196" y="849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SMARTInkShape-141"/>
            <p:cNvSpPr/>
            <p:nvPr>
              <p:custDataLst>
                <p:tags r:id="rId24"/>
              </p:custDataLst>
            </p:nvPr>
          </p:nvSpPr>
          <p:spPr bwMode="auto">
            <a:xfrm>
              <a:off x="6962503" y="3958046"/>
              <a:ext cx="150224" cy="13063"/>
            </a:xfrm>
            <a:custGeom>
              <a:avLst/>
              <a:gdLst/>
              <a:ahLst/>
              <a:cxnLst/>
              <a:rect l="0" t="0" r="0" b="0"/>
              <a:pathLst>
                <a:path w="150224" h="13063">
                  <a:moveTo>
                    <a:pt x="150223" y="0"/>
                  </a:moveTo>
                  <a:lnTo>
                    <a:pt x="150223" y="0"/>
                  </a:lnTo>
                  <a:lnTo>
                    <a:pt x="118928" y="0"/>
                  </a:lnTo>
                  <a:lnTo>
                    <a:pt x="98375" y="1935"/>
                  </a:lnTo>
                  <a:lnTo>
                    <a:pt x="74626" y="7104"/>
                  </a:lnTo>
                  <a:lnTo>
                    <a:pt x="48479" y="11297"/>
                  </a:lnTo>
                  <a:lnTo>
                    <a:pt x="18640" y="12830"/>
                  </a:lnTo>
                  <a:lnTo>
                    <a:pt x="0" y="13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SMARTInkShape-142"/>
            <p:cNvSpPr/>
            <p:nvPr>
              <p:custDataLst>
                <p:tags r:id="rId25"/>
              </p:custDataLst>
            </p:nvPr>
          </p:nvSpPr>
          <p:spPr bwMode="auto">
            <a:xfrm>
              <a:off x="7165246" y="3847011"/>
              <a:ext cx="176081" cy="261259"/>
            </a:xfrm>
            <a:custGeom>
              <a:avLst/>
              <a:gdLst/>
              <a:ahLst/>
              <a:cxnLst/>
              <a:rect l="0" t="0" r="0" b="0"/>
              <a:pathLst>
                <a:path w="176081" h="261259">
                  <a:moveTo>
                    <a:pt x="19326" y="0"/>
                  </a:moveTo>
                  <a:lnTo>
                    <a:pt x="19326" y="0"/>
                  </a:lnTo>
                  <a:lnTo>
                    <a:pt x="18600" y="11155"/>
                  </a:lnTo>
                  <a:lnTo>
                    <a:pt x="14155" y="41312"/>
                  </a:lnTo>
                  <a:lnTo>
                    <a:pt x="12673" y="64807"/>
                  </a:lnTo>
                  <a:lnTo>
                    <a:pt x="8485" y="94354"/>
                  </a:lnTo>
                  <a:lnTo>
                    <a:pt x="6921" y="120768"/>
                  </a:lnTo>
                  <a:lnTo>
                    <a:pt x="6457" y="144156"/>
                  </a:lnTo>
                  <a:lnTo>
                    <a:pt x="6320" y="171245"/>
                  </a:lnTo>
                  <a:lnTo>
                    <a:pt x="6271" y="195871"/>
                  </a:lnTo>
                  <a:lnTo>
                    <a:pt x="5542" y="198072"/>
                  </a:lnTo>
                  <a:lnTo>
                    <a:pt x="4330" y="199540"/>
                  </a:lnTo>
                  <a:lnTo>
                    <a:pt x="0" y="202303"/>
                  </a:lnTo>
                  <a:lnTo>
                    <a:pt x="4936" y="190177"/>
                  </a:lnTo>
                  <a:lnTo>
                    <a:pt x="5378" y="187745"/>
                  </a:lnTo>
                  <a:lnTo>
                    <a:pt x="7805" y="183107"/>
                  </a:lnTo>
                  <a:lnTo>
                    <a:pt x="23749" y="159874"/>
                  </a:lnTo>
                  <a:lnTo>
                    <a:pt x="25177" y="159560"/>
                  </a:lnTo>
                  <a:lnTo>
                    <a:pt x="26855" y="160076"/>
                  </a:lnTo>
                  <a:lnTo>
                    <a:pt x="28699" y="161146"/>
                  </a:lnTo>
                  <a:lnTo>
                    <a:pt x="50543" y="192308"/>
                  </a:lnTo>
                  <a:lnTo>
                    <a:pt x="69784" y="213455"/>
                  </a:lnTo>
                  <a:lnTo>
                    <a:pt x="80213" y="218240"/>
                  </a:lnTo>
                  <a:lnTo>
                    <a:pt x="89930" y="219642"/>
                  </a:lnTo>
                  <a:lnTo>
                    <a:pt x="92520" y="218999"/>
                  </a:lnTo>
                  <a:lnTo>
                    <a:pt x="100146" y="212754"/>
                  </a:lnTo>
                  <a:lnTo>
                    <a:pt x="120336" y="185507"/>
                  </a:lnTo>
                  <a:lnTo>
                    <a:pt x="122794" y="172934"/>
                  </a:lnTo>
                  <a:lnTo>
                    <a:pt x="123692" y="150177"/>
                  </a:lnTo>
                  <a:lnTo>
                    <a:pt x="122286" y="148015"/>
                  </a:lnTo>
                  <a:lnTo>
                    <a:pt x="119897" y="146574"/>
                  </a:lnTo>
                  <a:lnTo>
                    <a:pt x="109102" y="144261"/>
                  </a:lnTo>
                  <a:lnTo>
                    <a:pt x="106754" y="145523"/>
                  </a:lnTo>
                  <a:lnTo>
                    <a:pt x="99981" y="154233"/>
                  </a:lnTo>
                  <a:lnTo>
                    <a:pt x="94104" y="166006"/>
                  </a:lnTo>
                  <a:lnTo>
                    <a:pt x="88090" y="194241"/>
                  </a:lnTo>
                  <a:lnTo>
                    <a:pt x="88109" y="204379"/>
                  </a:lnTo>
                  <a:lnTo>
                    <a:pt x="92945" y="225223"/>
                  </a:lnTo>
                  <a:lnTo>
                    <a:pt x="105969" y="241146"/>
                  </a:lnTo>
                  <a:lnTo>
                    <a:pt x="114923" y="248207"/>
                  </a:lnTo>
                  <a:lnTo>
                    <a:pt x="145964" y="257927"/>
                  </a:lnTo>
                  <a:lnTo>
                    <a:pt x="176080" y="261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SMARTInkShape-143"/>
          <p:cNvSpPr/>
          <p:nvPr>
            <p:custDataLst>
              <p:tags r:id="rId1"/>
            </p:custDataLst>
          </p:nvPr>
        </p:nvSpPr>
        <p:spPr bwMode="auto">
          <a:xfrm>
            <a:off x="7040880" y="3853543"/>
            <a:ext cx="1" cy="235132"/>
          </a:xfrm>
          <a:custGeom>
            <a:avLst/>
            <a:gdLst/>
            <a:ahLst/>
            <a:cxnLst/>
            <a:rect l="0" t="0" r="0" b="0"/>
            <a:pathLst>
              <a:path w="1" h="235132">
                <a:moveTo>
                  <a:pt x="0" y="0"/>
                </a:moveTo>
                <a:lnTo>
                  <a:pt x="0" y="0"/>
                </a:lnTo>
                <a:lnTo>
                  <a:pt x="0" y="28419"/>
                </a:lnTo>
                <a:lnTo>
                  <a:pt x="0" y="52931"/>
                </a:lnTo>
                <a:lnTo>
                  <a:pt x="0" y="78578"/>
                </a:lnTo>
                <a:lnTo>
                  <a:pt x="0" y="110368"/>
                </a:lnTo>
                <a:lnTo>
                  <a:pt x="0" y="134686"/>
                </a:lnTo>
                <a:lnTo>
                  <a:pt x="0" y="160617"/>
                </a:lnTo>
                <a:lnTo>
                  <a:pt x="0" y="190819"/>
                </a:lnTo>
                <a:lnTo>
                  <a:pt x="0" y="2351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SMARTInkShape-Group35"/>
          <p:cNvGrpSpPr/>
          <p:nvPr/>
        </p:nvGrpSpPr>
        <p:grpSpPr>
          <a:xfrm>
            <a:off x="7493210" y="3820886"/>
            <a:ext cx="971522" cy="364517"/>
            <a:chOff x="7493210" y="3820886"/>
            <a:chExt cx="971522" cy="364517"/>
          </a:xfrm>
        </p:grpSpPr>
        <p:sp>
          <p:nvSpPr>
            <p:cNvPr id="10" name="SMARTInkShape-144"/>
            <p:cNvSpPr/>
            <p:nvPr>
              <p:custDataLst>
                <p:tags r:id="rId15"/>
              </p:custDataLst>
            </p:nvPr>
          </p:nvSpPr>
          <p:spPr bwMode="auto">
            <a:xfrm>
              <a:off x="7493210" y="3824951"/>
              <a:ext cx="174688" cy="235295"/>
            </a:xfrm>
            <a:custGeom>
              <a:avLst/>
              <a:gdLst/>
              <a:ahLst/>
              <a:cxnLst/>
              <a:rect l="0" t="0" r="0" b="0"/>
              <a:pathLst>
                <a:path w="174688" h="235295">
                  <a:moveTo>
                    <a:pt x="161624" y="22060"/>
                  </a:moveTo>
                  <a:lnTo>
                    <a:pt x="161624" y="22060"/>
                  </a:lnTo>
                  <a:lnTo>
                    <a:pt x="156001" y="27684"/>
                  </a:lnTo>
                  <a:lnTo>
                    <a:pt x="155173" y="57941"/>
                  </a:lnTo>
                  <a:lnTo>
                    <a:pt x="154383" y="75540"/>
                  </a:lnTo>
                  <a:lnTo>
                    <a:pt x="149471" y="85673"/>
                  </a:lnTo>
                  <a:lnTo>
                    <a:pt x="149168" y="85514"/>
                  </a:lnTo>
                  <a:lnTo>
                    <a:pt x="148641" y="78134"/>
                  </a:lnTo>
                  <a:lnTo>
                    <a:pt x="148566" y="46328"/>
                  </a:lnTo>
                  <a:lnTo>
                    <a:pt x="148563" y="37442"/>
                  </a:lnTo>
                  <a:lnTo>
                    <a:pt x="141628" y="20812"/>
                  </a:lnTo>
                  <a:lnTo>
                    <a:pt x="126946" y="944"/>
                  </a:lnTo>
                  <a:lnTo>
                    <a:pt x="123265" y="0"/>
                  </a:lnTo>
                  <a:lnTo>
                    <a:pt x="113370" y="886"/>
                  </a:lnTo>
                  <a:lnTo>
                    <a:pt x="85515" y="12583"/>
                  </a:lnTo>
                  <a:lnTo>
                    <a:pt x="59884" y="33131"/>
                  </a:lnTo>
                  <a:lnTo>
                    <a:pt x="37604" y="61847"/>
                  </a:lnTo>
                  <a:lnTo>
                    <a:pt x="20125" y="87493"/>
                  </a:lnTo>
                  <a:lnTo>
                    <a:pt x="7910" y="118012"/>
                  </a:lnTo>
                  <a:lnTo>
                    <a:pt x="1497" y="141205"/>
                  </a:lnTo>
                  <a:lnTo>
                    <a:pt x="0" y="172509"/>
                  </a:lnTo>
                  <a:lnTo>
                    <a:pt x="2222" y="189075"/>
                  </a:lnTo>
                  <a:lnTo>
                    <a:pt x="7563" y="201760"/>
                  </a:lnTo>
                  <a:lnTo>
                    <a:pt x="14776" y="211510"/>
                  </a:lnTo>
                  <a:lnTo>
                    <a:pt x="22819" y="218262"/>
                  </a:lnTo>
                  <a:lnTo>
                    <a:pt x="54001" y="232273"/>
                  </a:lnTo>
                  <a:lnTo>
                    <a:pt x="76517" y="235294"/>
                  </a:lnTo>
                  <a:lnTo>
                    <a:pt x="102702" y="231190"/>
                  </a:lnTo>
                  <a:lnTo>
                    <a:pt x="135215" y="221830"/>
                  </a:lnTo>
                  <a:lnTo>
                    <a:pt x="174687" y="2049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SMARTInkShape-145"/>
            <p:cNvSpPr/>
            <p:nvPr>
              <p:custDataLst>
                <p:tags r:id="rId16"/>
              </p:custDataLst>
            </p:nvPr>
          </p:nvSpPr>
          <p:spPr bwMode="auto">
            <a:xfrm>
              <a:off x="7714552" y="3820886"/>
              <a:ext cx="116632" cy="235132"/>
            </a:xfrm>
            <a:custGeom>
              <a:avLst/>
              <a:gdLst/>
              <a:ahLst/>
              <a:cxnLst/>
              <a:rect l="0" t="0" r="0" b="0"/>
              <a:pathLst>
                <a:path w="116632" h="235132">
                  <a:moveTo>
                    <a:pt x="31722" y="0"/>
                  </a:moveTo>
                  <a:lnTo>
                    <a:pt x="31722" y="0"/>
                  </a:lnTo>
                  <a:lnTo>
                    <a:pt x="24617" y="25185"/>
                  </a:lnTo>
                  <a:lnTo>
                    <a:pt x="16368" y="57306"/>
                  </a:lnTo>
                  <a:lnTo>
                    <a:pt x="13384" y="81407"/>
                  </a:lnTo>
                  <a:lnTo>
                    <a:pt x="9033" y="113867"/>
                  </a:lnTo>
                  <a:lnTo>
                    <a:pt x="6615" y="140660"/>
                  </a:lnTo>
                  <a:lnTo>
                    <a:pt x="3795" y="170780"/>
                  </a:lnTo>
                  <a:lnTo>
                    <a:pt x="0" y="189198"/>
                  </a:lnTo>
                  <a:lnTo>
                    <a:pt x="414" y="190720"/>
                  </a:lnTo>
                  <a:lnTo>
                    <a:pt x="1416" y="191009"/>
                  </a:lnTo>
                  <a:lnTo>
                    <a:pt x="2809" y="190477"/>
                  </a:lnTo>
                  <a:lnTo>
                    <a:pt x="3738" y="189396"/>
                  </a:lnTo>
                  <a:lnTo>
                    <a:pt x="14527" y="158776"/>
                  </a:lnTo>
                  <a:lnTo>
                    <a:pt x="26552" y="143203"/>
                  </a:lnTo>
                  <a:lnTo>
                    <a:pt x="48139" y="126443"/>
                  </a:lnTo>
                  <a:lnTo>
                    <a:pt x="51840" y="125140"/>
                  </a:lnTo>
                  <a:lnTo>
                    <a:pt x="53842" y="124792"/>
                  </a:lnTo>
                  <a:lnTo>
                    <a:pt x="67063" y="131237"/>
                  </a:lnTo>
                  <a:lnTo>
                    <a:pt x="77834" y="142340"/>
                  </a:lnTo>
                  <a:lnTo>
                    <a:pt x="90270" y="165329"/>
                  </a:lnTo>
                  <a:lnTo>
                    <a:pt x="95032" y="181550"/>
                  </a:lnTo>
                  <a:lnTo>
                    <a:pt x="98377" y="195549"/>
                  </a:lnTo>
                  <a:lnTo>
                    <a:pt x="101261" y="205202"/>
                  </a:lnTo>
                  <a:lnTo>
                    <a:pt x="102542" y="216749"/>
                  </a:lnTo>
                  <a:lnTo>
                    <a:pt x="104336" y="221425"/>
                  </a:lnTo>
                  <a:lnTo>
                    <a:pt x="116631" y="2351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SMARTInkShape-146"/>
            <p:cNvSpPr/>
            <p:nvPr>
              <p:custDataLst>
                <p:tags r:id="rId17"/>
              </p:custDataLst>
            </p:nvPr>
          </p:nvSpPr>
          <p:spPr bwMode="auto">
            <a:xfrm>
              <a:off x="7857770" y="3964577"/>
              <a:ext cx="117105" cy="67769"/>
            </a:xfrm>
            <a:custGeom>
              <a:avLst/>
              <a:gdLst/>
              <a:ahLst/>
              <a:cxnLst/>
              <a:rect l="0" t="0" r="0" b="0"/>
              <a:pathLst>
                <a:path w="117105" h="67769">
                  <a:moveTo>
                    <a:pt x="38727" y="0"/>
                  </a:moveTo>
                  <a:lnTo>
                    <a:pt x="38727" y="0"/>
                  </a:lnTo>
                  <a:lnTo>
                    <a:pt x="35260" y="0"/>
                  </a:lnTo>
                  <a:lnTo>
                    <a:pt x="31622" y="3871"/>
                  </a:lnTo>
                  <a:lnTo>
                    <a:pt x="3040" y="36375"/>
                  </a:lnTo>
                  <a:lnTo>
                    <a:pt x="1095" y="41083"/>
                  </a:lnTo>
                  <a:lnTo>
                    <a:pt x="0" y="51281"/>
                  </a:lnTo>
                  <a:lnTo>
                    <a:pt x="1679" y="57384"/>
                  </a:lnTo>
                  <a:lnTo>
                    <a:pt x="3142" y="60027"/>
                  </a:lnTo>
                  <a:lnTo>
                    <a:pt x="5570" y="61064"/>
                  </a:lnTo>
                  <a:lnTo>
                    <a:pt x="20527" y="59227"/>
                  </a:lnTo>
                  <a:lnTo>
                    <a:pt x="22965" y="57627"/>
                  </a:lnTo>
                  <a:lnTo>
                    <a:pt x="32041" y="48442"/>
                  </a:lnTo>
                  <a:lnTo>
                    <a:pt x="49244" y="36528"/>
                  </a:lnTo>
                  <a:lnTo>
                    <a:pt x="68129" y="8438"/>
                  </a:lnTo>
                  <a:lnTo>
                    <a:pt x="71194" y="494"/>
                  </a:lnTo>
                  <a:lnTo>
                    <a:pt x="78032" y="30079"/>
                  </a:lnTo>
                  <a:lnTo>
                    <a:pt x="95402" y="61895"/>
                  </a:lnTo>
                  <a:lnTo>
                    <a:pt x="103820" y="67768"/>
                  </a:lnTo>
                  <a:lnTo>
                    <a:pt x="117104" y="65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SMARTInkShape-147"/>
            <p:cNvSpPr/>
            <p:nvPr>
              <p:custDataLst>
                <p:tags r:id="rId18"/>
              </p:custDataLst>
            </p:nvPr>
          </p:nvSpPr>
          <p:spPr bwMode="auto">
            <a:xfrm>
              <a:off x="8008439" y="3945482"/>
              <a:ext cx="84001" cy="63108"/>
            </a:xfrm>
            <a:custGeom>
              <a:avLst/>
              <a:gdLst/>
              <a:ahLst/>
              <a:cxnLst/>
              <a:rect l="0" t="0" r="0" b="0"/>
              <a:pathLst>
                <a:path w="84001" h="63108">
                  <a:moveTo>
                    <a:pt x="5624" y="19095"/>
                  </a:moveTo>
                  <a:lnTo>
                    <a:pt x="5624" y="19095"/>
                  </a:lnTo>
                  <a:lnTo>
                    <a:pt x="2157" y="22562"/>
                  </a:lnTo>
                  <a:lnTo>
                    <a:pt x="0" y="35120"/>
                  </a:lnTo>
                  <a:lnTo>
                    <a:pt x="5379" y="63107"/>
                  </a:lnTo>
                  <a:lnTo>
                    <a:pt x="6186" y="62950"/>
                  </a:lnTo>
                  <a:lnTo>
                    <a:pt x="9019" y="60842"/>
                  </a:lnTo>
                  <a:lnTo>
                    <a:pt x="10761" y="57485"/>
                  </a:lnTo>
                  <a:lnTo>
                    <a:pt x="15541" y="28282"/>
                  </a:lnTo>
                  <a:lnTo>
                    <a:pt x="30547" y="8031"/>
                  </a:lnTo>
                  <a:lnTo>
                    <a:pt x="36754" y="1186"/>
                  </a:lnTo>
                  <a:lnTo>
                    <a:pt x="48230" y="0"/>
                  </a:lnTo>
                  <a:lnTo>
                    <a:pt x="55523" y="1658"/>
                  </a:lnTo>
                  <a:lnTo>
                    <a:pt x="84000" y="125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SMARTInkShape-148"/>
            <p:cNvSpPr/>
            <p:nvPr>
              <p:custDataLst>
                <p:tags r:id="rId19"/>
              </p:custDataLst>
            </p:nvPr>
          </p:nvSpPr>
          <p:spPr bwMode="auto">
            <a:xfrm>
              <a:off x="8108753" y="3881544"/>
              <a:ext cx="355979" cy="303859"/>
            </a:xfrm>
            <a:custGeom>
              <a:avLst/>
              <a:gdLst/>
              <a:ahLst/>
              <a:cxnLst/>
              <a:rect l="0" t="0" r="0" b="0"/>
              <a:pathLst>
                <a:path w="355979" h="303859">
                  <a:moveTo>
                    <a:pt x="68596" y="69970"/>
                  </a:moveTo>
                  <a:lnTo>
                    <a:pt x="68596" y="69970"/>
                  </a:lnTo>
                  <a:lnTo>
                    <a:pt x="56321" y="64800"/>
                  </a:lnTo>
                  <a:lnTo>
                    <a:pt x="53881" y="64347"/>
                  </a:lnTo>
                  <a:lnTo>
                    <a:pt x="31285" y="68832"/>
                  </a:lnTo>
                  <a:lnTo>
                    <a:pt x="11520" y="78816"/>
                  </a:lnTo>
                  <a:lnTo>
                    <a:pt x="6943" y="83094"/>
                  </a:lnTo>
                  <a:lnTo>
                    <a:pt x="537" y="91754"/>
                  </a:lnTo>
                  <a:lnTo>
                    <a:pt x="0" y="95378"/>
                  </a:lnTo>
                  <a:lnTo>
                    <a:pt x="1340" y="105211"/>
                  </a:lnTo>
                  <a:lnTo>
                    <a:pt x="2712" y="108704"/>
                  </a:lnTo>
                  <a:lnTo>
                    <a:pt x="4353" y="111033"/>
                  </a:lnTo>
                  <a:lnTo>
                    <a:pt x="6173" y="112585"/>
                  </a:lnTo>
                  <a:lnTo>
                    <a:pt x="12066" y="114311"/>
                  </a:lnTo>
                  <a:lnTo>
                    <a:pt x="15669" y="114770"/>
                  </a:lnTo>
                  <a:lnTo>
                    <a:pt x="25478" y="111411"/>
                  </a:lnTo>
                  <a:lnTo>
                    <a:pt x="36370" y="104354"/>
                  </a:lnTo>
                  <a:lnTo>
                    <a:pt x="66558" y="75432"/>
                  </a:lnTo>
                  <a:lnTo>
                    <a:pt x="78488" y="55315"/>
                  </a:lnTo>
                  <a:lnTo>
                    <a:pt x="80718" y="48291"/>
                  </a:lnTo>
                  <a:lnTo>
                    <a:pt x="81032" y="48260"/>
                  </a:lnTo>
                  <a:lnTo>
                    <a:pt x="81380" y="50161"/>
                  </a:lnTo>
                  <a:lnTo>
                    <a:pt x="82359" y="80114"/>
                  </a:lnTo>
                  <a:lnTo>
                    <a:pt x="86823" y="105491"/>
                  </a:lnTo>
                  <a:lnTo>
                    <a:pt x="91387" y="134560"/>
                  </a:lnTo>
                  <a:lnTo>
                    <a:pt x="100003" y="166482"/>
                  </a:lnTo>
                  <a:lnTo>
                    <a:pt x="110155" y="192103"/>
                  </a:lnTo>
                  <a:lnTo>
                    <a:pt x="118082" y="217353"/>
                  </a:lnTo>
                  <a:lnTo>
                    <a:pt x="124301" y="241123"/>
                  </a:lnTo>
                  <a:lnTo>
                    <a:pt x="126467" y="272599"/>
                  </a:lnTo>
                  <a:lnTo>
                    <a:pt x="127258" y="303858"/>
                  </a:lnTo>
                  <a:lnTo>
                    <a:pt x="125121" y="302822"/>
                  </a:lnTo>
                  <a:lnTo>
                    <a:pt x="113163" y="285477"/>
                  </a:lnTo>
                  <a:lnTo>
                    <a:pt x="99497" y="252846"/>
                  </a:lnTo>
                  <a:lnTo>
                    <a:pt x="91176" y="225998"/>
                  </a:lnTo>
                  <a:lnTo>
                    <a:pt x="89800" y="202641"/>
                  </a:lnTo>
                  <a:lnTo>
                    <a:pt x="92050" y="188444"/>
                  </a:lnTo>
                  <a:lnTo>
                    <a:pt x="97404" y="176812"/>
                  </a:lnTo>
                  <a:lnTo>
                    <a:pt x="117849" y="146617"/>
                  </a:lnTo>
                  <a:lnTo>
                    <a:pt x="142950" y="121402"/>
                  </a:lnTo>
                  <a:lnTo>
                    <a:pt x="173428" y="103980"/>
                  </a:lnTo>
                  <a:lnTo>
                    <a:pt x="200630" y="82924"/>
                  </a:lnTo>
                  <a:lnTo>
                    <a:pt x="206692" y="78607"/>
                  </a:lnTo>
                  <a:lnTo>
                    <a:pt x="215364" y="66068"/>
                  </a:lnTo>
                  <a:lnTo>
                    <a:pt x="229642" y="33521"/>
                  </a:lnTo>
                  <a:lnTo>
                    <a:pt x="230388" y="30431"/>
                  </a:lnTo>
                  <a:lnTo>
                    <a:pt x="226127" y="4455"/>
                  </a:lnTo>
                  <a:lnTo>
                    <a:pt x="225141" y="2345"/>
                  </a:lnTo>
                  <a:lnTo>
                    <a:pt x="223759" y="938"/>
                  </a:lnTo>
                  <a:lnTo>
                    <a:pt x="222112" y="0"/>
                  </a:lnTo>
                  <a:lnTo>
                    <a:pt x="216412" y="893"/>
                  </a:lnTo>
                  <a:lnTo>
                    <a:pt x="209766" y="3709"/>
                  </a:lnTo>
                  <a:lnTo>
                    <a:pt x="204393" y="7380"/>
                  </a:lnTo>
                  <a:lnTo>
                    <a:pt x="197288" y="23928"/>
                  </a:lnTo>
                  <a:lnTo>
                    <a:pt x="196670" y="35235"/>
                  </a:lnTo>
                  <a:lnTo>
                    <a:pt x="202187" y="54320"/>
                  </a:lnTo>
                  <a:lnTo>
                    <a:pt x="219495" y="83552"/>
                  </a:lnTo>
                  <a:lnTo>
                    <a:pt x="228554" y="95601"/>
                  </a:lnTo>
                  <a:lnTo>
                    <a:pt x="258429" y="123160"/>
                  </a:lnTo>
                  <a:lnTo>
                    <a:pt x="290720" y="147898"/>
                  </a:lnTo>
                  <a:lnTo>
                    <a:pt x="320268" y="165676"/>
                  </a:lnTo>
                  <a:lnTo>
                    <a:pt x="355978" y="1875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SMARTInkShape-Group36"/>
          <p:cNvGrpSpPr/>
          <p:nvPr/>
        </p:nvGrpSpPr>
        <p:grpSpPr>
          <a:xfrm>
            <a:off x="6433562" y="4186646"/>
            <a:ext cx="718353" cy="264882"/>
            <a:chOff x="6433562" y="4186646"/>
            <a:chExt cx="718353" cy="264882"/>
          </a:xfrm>
        </p:grpSpPr>
        <p:sp>
          <p:nvSpPr>
            <p:cNvPr id="16" name="SMARTInkShape-149"/>
            <p:cNvSpPr/>
            <p:nvPr>
              <p:custDataLst>
                <p:tags r:id="rId10"/>
              </p:custDataLst>
            </p:nvPr>
          </p:nvSpPr>
          <p:spPr bwMode="auto">
            <a:xfrm>
              <a:off x="6433562" y="4297680"/>
              <a:ext cx="195839" cy="153848"/>
            </a:xfrm>
            <a:custGeom>
              <a:avLst/>
              <a:gdLst/>
              <a:ahLst/>
              <a:cxnLst/>
              <a:rect l="0" t="0" r="0" b="0"/>
              <a:pathLst>
                <a:path w="195839" h="153848">
                  <a:moveTo>
                    <a:pt x="26021" y="0"/>
                  </a:moveTo>
                  <a:lnTo>
                    <a:pt x="26021" y="0"/>
                  </a:lnTo>
                  <a:lnTo>
                    <a:pt x="26021" y="3467"/>
                  </a:lnTo>
                  <a:lnTo>
                    <a:pt x="19369" y="31536"/>
                  </a:lnTo>
                  <a:lnTo>
                    <a:pt x="15180" y="60869"/>
                  </a:lnTo>
                  <a:lnTo>
                    <a:pt x="12890" y="87865"/>
                  </a:lnTo>
                  <a:lnTo>
                    <a:pt x="5983" y="118795"/>
                  </a:lnTo>
                  <a:lnTo>
                    <a:pt x="696" y="149390"/>
                  </a:lnTo>
                  <a:lnTo>
                    <a:pt x="133" y="153847"/>
                  </a:lnTo>
                  <a:lnTo>
                    <a:pt x="0" y="152317"/>
                  </a:lnTo>
                  <a:lnTo>
                    <a:pt x="5079" y="120780"/>
                  </a:lnTo>
                  <a:lnTo>
                    <a:pt x="11463" y="91003"/>
                  </a:lnTo>
                  <a:lnTo>
                    <a:pt x="21559" y="63293"/>
                  </a:lnTo>
                  <a:lnTo>
                    <a:pt x="36319" y="37148"/>
                  </a:lnTo>
                  <a:lnTo>
                    <a:pt x="44247" y="27720"/>
                  </a:lnTo>
                  <a:lnTo>
                    <a:pt x="48878" y="30705"/>
                  </a:lnTo>
                  <a:lnTo>
                    <a:pt x="54322" y="36143"/>
                  </a:lnTo>
                  <a:lnTo>
                    <a:pt x="71066" y="66953"/>
                  </a:lnTo>
                  <a:lnTo>
                    <a:pt x="84573" y="89932"/>
                  </a:lnTo>
                  <a:lnTo>
                    <a:pt x="86828" y="91886"/>
                  </a:lnTo>
                  <a:lnTo>
                    <a:pt x="88330" y="92463"/>
                  </a:lnTo>
                  <a:lnTo>
                    <a:pt x="89331" y="92122"/>
                  </a:lnTo>
                  <a:lnTo>
                    <a:pt x="90445" y="87872"/>
                  </a:lnTo>
                  <a:lnTo>
                    <a:pt x="91257" y="59832"/>
                  </a:lnTo>
                  <a:lnTo>
                    <a:pt x="92027" y="50540"/>
                  </a:lnTo>
                  <a:lnTo>
                    <a:pt x="94787" y="41573"/>
                  </a:lnTo>
                  <a:lnTo>
                    <a:pt x="117934" y="13102"/>
                  </a:lnTo>
                  <a:lnTo>
                    <a:pt x="122131" y="11638"/>
                  </a:lnTo>
                  <a:lnTo>
                    <a:pt x="132599" y="11946"/>
                  </a:lnTo>
                  <a:lnTo>
                    <a:pt x="147266" y="16199"/>
                  </a:lnTo>
                  <a:lnTo>
                    <a:pt x="157336" y="22056"/>
                  </a:lnTo>
                  <a:lnTo>
                    <a:pt x="164916" y="38789"/>
                  </a:lnTo>
                  <a:lnTo>
                    <a:pt x="171015" y="70494"/>
                  </a:lnTo>
                  <a:lnTo>
                    <a:pt x="175211" y="99478"/>
                  </a:lnTo>
                  <a:lnTo>
                    <a:pt x="177720" y="107833"/>
                  </a:lnTo>
                  <a:lnTo>
                    <a:pt x="187324" y="125261"/>
                  </a:lnTo>
                  <a:lnTo>
                    <a:pt x="195838" y="130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SMARTInkShape-150"/>
            <p:cNvSpPr/>
            <p:nvPr>
              <p:custDataLst>
                <p:tags r:id="rId11"/>
              </p:custDataLst>
            </p:nvPr>
          </p:nvSpPr>
          <p:spPr bwMode="auto">
            <a:xfrm>
              <a:off x="6669691" y="4323805"/>
              <a:ext cx="96870" cy="120122"/>
            </a:xfrm>
            <a:custGeom>
              <a:avLst/>
              <a:gdLst/>
              <a:ahLst/>
              <a:cxnLst/>
              <a:rect l="0" t="0" r="0" b="0"/>
              <a:pathLst>
                <a:path w="96870" h="120122">
                  <a:moveTo>
                    <a:pt x="44618" y="0"/>
                  </a:moveTo>
                  <a:lnTo>
                    <a:pt x="44618" y="0"/>
                  </a:lnTo>
                  <a:lnTo>
                    <a:pt x="25257" y="21296"/>
                  </a:lnTo>
                  <a:lnTo>
                    <a:pt x="8746" y="51039"/>
                  </a:lnTo>
                  <a:lnTo>
                    <a:pt x="0" y="79194"/>
                  </a:lnTo>
                  <a:lnTo>
                    <a:pt x="358" y="81825"/>
                  </a:lnTo>
                  <a:lnTo>
                    <a:pt x="4618" y="90031"/>
                  </a:lnTo>
                  <a:lnTo>
                    <a:pt x="15591" y="84088"/>
                  </a:lnTo>
                  <a:lnTo>
                    <a:pt x="29163" y="73135"/>
                  </a:lnTo>
                  <a:lnTo>
                    <a:pt x="47979" y="42780"/>
                  </a:lnTo>
                  <a:lnTo>
                    <a:pt x="50731" y="34134"/>
                  </a:lnTo>
                  <a:lnTo>
                    <a:pt x="50870" y="34368"/>
                  </a:lnTo>
                  <a:lnTo>
                    <a:pt x="54606" y="54984"/>
                  </a:lnTo>
                  <a:lnTo>
                    <a:pt x="66501" y="83901"/>
                  </a:lnTo>
                  <a:lnTo>
                    <a:pt x="75994" y="111451"/>
                  </a:lnTo>
                  <a:lnTo>
                    <a:pt x="80576" y="116784"/>
                  </a:lnTo>
                  <a:lnTo>
                    <a:pt x="83830" y="119221"/>
                  </a:lnTo>
                  <a:lnTo>
                    <a:pt x="86725" y="120121"/>
                  </a:lnTo>
                  <a:lnTo>
                    <a:pt x="89380" y="119995"/>
                  </a:lnTo>
                  <a:lnTo>
                    <a:pt x="96869" y="1175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SMARTInkShape-151"/>
            <p:cNvSpPr/>
            <p:nvPr>
              <p:custDataLst>
                <p:tags r:id="rId12"/>
              </p:custDataLst>
            </p:nvPr>
          </p:nvSpPr>
          <p:spPr bwMode="auto">
            <a:xfrm>
              <a:off x="6878502" y="4186646"/>
              <a:ext cx="12156" cy="235132"/>
            </a:xfrm>
            <a:custGeom>
              <a:avLst/>
              <a:gdLst/>
              <a:ahLst/>
              <a:cxnLst/>
              <a:rect l="0" t="0" r="0" b="0"/>
              <a:pathLst>
                <a:path w="12156" h="235132">
                  <a:moveTo>
                    <a:pt x="5624" y="0"/>
                  </a:moveTo>
                  <a:lnTo>
                    <a:pt x="5624" y="0"/>
                  </a:lnTo>
                  <a:lnTo>
                    <a:pt x="3689" y="27101"/>
                  </a:lnTo>
                  <a:lnTo>
                    <a:pt x="0" y="57685"/>
                  </a:lnTo>
                  <a:lnTo>
                    <a:pt x="1431" y="79099"/>
                  </a:lnTo>
                  <a:lnTo>
                    <a:pt x="3760" y="103372"/>
                  </a:lnTo>
                  <a:lnTo>
                    <a:pt x="5797" y="132631"/>
                  </a:lnTo>
                  <a:lnTo>
                    <a:pt x="10684" y="164326"/>
                  </a:lnTo>
                  <a:lnTo>
                    <a:pt x="11719" y="189719"/>
                  </a:lnTo>
                  <a:lnTo>
                    <a:pt x="12070" y="217372"/>
                  </a:lnTo>
                  <a:lnTo>
                    <a:pt x="12155" y="2351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SMARTInkShape-152"/>
            <p:cNvSpPr/>
            <p:nvPr>
              <p:custDataLst>
                <p:tags r:id="rId13"/>
              </p:custDataLst>
            </p:nvPr>
          </p:nvSpPr>
          <p:spPr bwMode="auto">
            <a:xfrm>
              <a:off x="6911929" y="4238897"/>
              <a:ext cx="122421" cy="163287"/>
            </a:xfrm>
            <a:custGeom>
              <a:avLst/>
              <a:gdLst/>
              <a:ahLst/>
              <a:cxnLst/>
              <a:rect l="0" t="0" r="0" b="0"/>
              <a:pathLst>
                <a:path w="122421" h="163287">
                  <a:moveTo>
                    <a:pt x="76699" y="0"/>
                  </a:moveTo>
                  <a:lnTo>
                    <a:pt x="76699" y="0"/>
                  </a:lnTo>
                  <a:lnTo>
                    <a:pt x="69765" y="0"/>
                  </a:lnTo>
                  <a:lnTo>
                    <a:pt x="40369" y="20338"/>
                  </a:lnTo>
                  <a:lnTo>
                    <a:pt x="18007" y="51847"/>
                  </a:lnTo>
                  <a:lnTo>
                    <a:pt x="2097" y="78915"/>
                  </a:lnTo>
                  <a:lnTo>
                    <a:pt x="0" y="85389"/>
                  </a:lnTo>
                  <a:lnTo>
                    <a:pt x="1003" y="92622"/>
                  </a:lnTo>
                  <a:lnTo>
                    <a:pt x="7584" y="106788"/>
                  </a:lnTo>
                  <a:lnTo>
                    <a:pt x="11028" y="112558"/>
                  </a:lnTo>
                  <a:lnTo>
                    <a:pt x="20660" y="120904"/>
                  </a:lnTo>
                  <a:lnTo>
                    <a:pt x="50210" y="134562"/>
                  </a:lnTo>
                  <a:lnTo>
                    <a:pt x="79379" y="148009"/>
                  </a:lnTo>
                  <a:lnTo>
                    <a:pt x="110183" y="160380"/>
                  </a:lnTo>
                  <a:lnTo>
                    <a:pt x="122420" y="1632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SMARTInkShape-153"/>
            <p:cNvSpPr/>
            <p:nvPr>
              <p:custDataLst>
                <p:tags r:id="rId14"/>
              </p:custDataLst>
            </p:nvPr>
          </p:nvSpPr>
          <p:spPr bwMode="auto">
            <a:xfrm>
              <a:off x="7010848" y="4312396"/>
              <a:ext cx="141067" cy="102851"/>
            </a:xfrm>
            <a:custGeom>
              <a:avLst/>
              <a:gdLst/>
              <a:ahLst/>
              <a:cxnLst/>
              <a:rect l="0" t="0" r="0" b="0"/>
              <a:pathLst>
                <a:path w="141067" h="102851">
                  <a:moveTo>
                    <a:pt x="36563" y="76724"/>
                  </a:moveTo>
                  <a:lnTo>
                    <a:pt x="36563" y="76724"/>
                  </a:lnTo>
                  <a:lnTo>
                    <a:pt x="40031" y="73256"/>
                  </a:lnTo>
                  <a:lnTo>
                    <a:pt x="41733" y="69619"/>
                  </a:lnTo>
                  <a:lnTo>
                    <a:pt x="42187" y="67633"/>
                  </a:lnTo>
                  <a:lnTo>
                    <a:pt x="58424" y="37164"/>
                  </a:lnTo>
                  <a:lnTo>
                    <a:pt x="60794" y="29871"/>
                  </a:lnTo>
                  <a:lnTo>
                    <a:pt x="61426" y="25895"/>
                  </a:lnTo>
                  <a:lnTo>
                    <a:pt x="60192" y="17606"/>
                  </a:lnTo>
                  <a:lnTo>
                    <a:pt x="55418" y="6714"/>
                  </a:lnTo>
                  <a:lnTo>
                    <a:pt x="51474" y="2065"/>
                  </a:lnTo>
                  <a:lnTo>
                    <a:pt x="47303" y="0"/>
                  </a:lnTo>
                  <a:lnTo>
                    <a:pt x="39160" y="2952"/>
                  </a:lnTo>
                  <a:lnTo>
                    <a:pt x="19659" y="13206"/>
                  </a:lnTo>
                  <a:lnTo>
                    <a:pt x="6235" y="30407"/>
                  </a:lnTo>
                  <a:lnTo>
                    <a:pt x="0" y="46954"/>
                  </a:lnTo>
                  <a:lnTo>
                    <a:pt x="1620" y="67984"/>
                  </a:lnTo>
                  <a:lnTo>
                    <a:pt x="6761" y="78403"/>
                  </a:lnTo>
                  <a:lnTo>
                    <a:pt x="17814" y="88349"/>
                  </a:lnTo>
                  <a:lnTo>
                    <a:pt x="21887" y="91006"/>
                  </a:lnTo>
                  <a:lnTo>
                    <a:pt x="48422" y="98211"/>
                  </a:lnTo>
                  <a:lnTo>
                    <a:pt x="73523" y="100789"/>
                  </a:lnTo>
                  <a:lnTo>
                    <a:pt x="98710" y="101933"/>
                  </a:lnTo>
                  <a:lnTo>
                    <a:pt x="141066" y="1028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SMARTInkShape-Group37"/>
          <p:cNvGrpSpPr/>
          <p:nvPr/>
        </p:nvGrpSpPr>
        <p:grpSpPr>
          <a:xfrm>
            <a:off x="7406819" y="4219303"/>
            <a:ext cx="587651" cy="143692"/>
            <a:chOff x="7406819" y="4219303"/>
            <a:chExt cx="587651" cy="143692"/>
          </a:xfrm>
        </p:grpSpPr>
        <p:sp>
          <p:nvSpPr>
            <p:cNvPr id="22" name="SMARTInkShape-154"/>
            <p:cNvSpPr/>
            <p:nvPr>
              <p:custDataLst>
                <p:tags r:id="rId6"/>
              </p:custDataLst>
            </p:nvPr>
          </p:nvSpPr>
          <p:spPr bwMode="auto">
            <a:xfrm>
              <a:off x="7841695" y="4223660"/>
              <a:ext cx="152775" cy="139335"/>
            </a:xfrm>
            <a:custGeom>
              <a:avLst/>
              <a:gdLst/>
              <a:ahLst/>
              <a:cxnLst/>
              <a:rect l="0" t="0" r="0" b="0"/>
              <a:pathLst>
                <a:path w="152775" h="139335">
                  <a:moveTo>
                    <a:pt x="9082" y="74020"/>
                  </a:moveTo>
                  <a:lnTo>
                    <a:pt x="9082" y="74020"/>
                  </a:lnTo>
                  <a:lnTo>
                    <a:pt x="9082" y="68396"/>
                  </a:lnTo>
                  <a:lnTo>
                    <a:pt x="26526" y="53398"/>
                  </a:lnTo>
                  <a:lnTo>
                    <a:pt x="34571" y="39123"/>
                  </a:lnTo>
                  <a:lnTo>
                    <a:pt x="40323" y="21729"/>
                  </a:lnTo>
                  <a:lnTo>
                    <a:pt x="41615" y="1093"/>
                  </a:lnTo>
                  <a:lnTo>
                    <a:pt x="40931" y="2"/>
                  </a:lnTo>
                  <a:lnTo>
                    <a:pt x="39748" y="0"/>
                  </a:lnTo>
                  <a:lnTo>
                    <a:pt x="38235" y="725"/>
                  </a:lnTo>
                  <a:lnTo>
                    <a:pt x="19448" y="29319"/>
                  </a:lnTo>
                  <a:lnTo>
                    <a:pt x="5915" y="57664"/>
                  </a:lnTo>
                  <a:lnTo>
                    <a:pt x="901" y="66267"/>
                  </a:lnTo>
                  <a:lnTo>
                    <a:pt x="0" y="70303"/>
                  </a:lnTo>
                  <a:lnTo>
                    <a:pt x="932" y="78657"/>
                  </a:lnTo>
                  <a:lnTo>
                    <a:pt x="5539" y="88054"/>
                  </a:lnTo>
                  <a:lnTo>
                    <a:pt x="14967" y="98901"/>
                  </a:lnTo>
                  <a:lnTo>
                    <a:pt x="42514" y="114693"/>
                  </a:lnTo>
                  <a:lnTo>
                    <a:pt x="63498" y="124776"/>
                  </a:lnTo>
                  <a:lnTo>
                    <a:pt x="88101" y="130424"/>
                  </a:lnTo>
                  <a:lnTo>
                    <a:pt x="118952" y="135800"/>
                  </a:lnTo>
                  <a:lnTo>
                    <a:pt x="152774" y="1393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SMARTInkShape-155"/>
            <p:cNvSpPr/>
            <p:nvPr>
              <p:custDataLst>
                <p:tags r:id="rId7"/>
              </p:custDataLst>
            </p:nvPr>
          </p:nvSpPr>
          <p:spPr bwMode="auto">
            <a:xfrm>
              <a:off x="7714522" y="4258491"/>
              <a:ext cx="84005" cy="92161"/>
            </a:xfrm>
            <a:custGeom>
              <a:avLst/>
              <a:gdLst/>
              <a:ahLst/>
              <a:cxnLst/>
              <a:rect l="0" t="0" r="0" b="0"/>
              <a:pathLst>
                <a:path w="84005" h="92161">
                  <a:moveTo>
                    <a:pt x="5627" y="39189"/>
                  </a:moveTo>
                  <a:lnTo>
                    <a:pt x="5627" y="39189"/>
                  </a:lnTo>
                  <a:lnTo>
                    <a:pt x="2" y="62994"/>
                  </a:lnTo>
                  <a:lnTo>
                    <a:pt x="0" y="80526"/>
                  </a:lnTo>
                  <a:lnTo>
                    <a:pt x="2642" y="89251"/>
                  </a:lnTo>
                  <a:lnTo>
                    <a:pt x="4363" y="91432"/>
                  </a:lnTo>
                  <a:lnTo>
                    <a:pt x="6235" y="92160"/>
                  </a:lnTo>
                  <a:lnTo>
                    <a:pt x="8210" y="91920"/>
                  </a:lnTo>
                  <a:lnTo>
                    <a:pt x="8800" y="88858"/>
                  </a:lnTo>
                  <a:lnTo>
                    <a:pt x="8404" y="66955"/>
                  </a:lnTo>
                  <a:lnTo>
                    <a:pt x="13115" y="43759"/>
                  </a:lnTo>
                  <a:lnTo>
                    <a:pt x="34396" y="13673"/>
                  </a:lnTo>
                  <a:lnTo>
                    <a:pt x="46405" y="4374"/>
                  </a:lnTo>
                  <a:lnTo>
                    <a:pt x="52295" y="1944"/>
                  </a:lnTo>
                  <a:lnTo>
                    <a:pt x="8400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MARTInkShape-156"/>
            <p:cNvSpPr/>
            <p:nvPr>
              <p:custDataLst>
                <p:tags r:id="rId8"/>
              </p:custDataLst>
            </p:nvPr>
          </p:nvSpPr>
          <p:spPr bwMode="auto">
            <a:xfrm>
              <a:off x="7406819" y="4219303"/>
              <a:ext cx="150045" cy="142157"/>
            </a:xfrm>
            <a:custGeom>
              <a:avLst/>
              <a:gdLst/>
              <a:ahLst/>
              <a:cxnLst/>
              <a:rect l="0" t="0" r="0" b="0"/>
              <a:pathLst>
                <a:path w="150045" h="142157">
                  <a:moveTo>
                    <a:pt x="6353" y="0"/>
                  </a:moveTo>
                  <a:lnTo>
                    <a:pt x="6353" y="0"/>
                  </a:lnTo>
                  <a:lnTo>
                    <a:pt x="4417" y="19038"/>
                  </a:lnTo>
                  <a:lnTo>
                    <a:pt x="728" y="49077"/>
                  </a:lnTo>
                  <a:lnTo>
                    <a:pt x="0" y="79927"/>
                  </a:lnTo>
                  <a:lnTo>
                    <a:pt x="600" y="110526"/>
                  </a:lnTo>
                  <a:lnTo>
                    <a:pt x="8919" y="140300"/>
                  </a:lnTo>
                  <a:lnTo>
                    <a:pt x="10241" y="142156"/>
                  </a:lnTo>
                  <a:lnTo>
                    <a:pt x="11121" y="141942"/>
                  </a:lnTo>
                  <a:lnTo>
                    <a:pt x="17866" y="113169"/>
                  </a:lnTo>
                  <a:lnTo>
                    <a:pt x="28206" y="82126"/>
                  </a:lnTo>
                  <a:lnTo>
                    <a:pt x="44190" y="51885"/>
                  </a:lnTo>
                  <a:lnTo>
                    <a:pt x="50020" y="40477"/>
                  </a:lnTo>
                  <a:lnTo>
                    <a:pt x="57449" y="32988"/>
                  </a:lnTo>
                  <a:lnTo>
                    <a:pt x="60738" y="31426"/>
                  </a:lnTo>
                  <a:lnTo>
                    <a:pt x="63654" y="31110"/>
                  </a:lnTo>
                  <a:lnTo>
                    <a:pt x="73551" y="32351"/>
                  </a:lnTo>
                  <a:lnTo>
                    <a:pt x="80003" y="38327"/>
                  </a:lnTo>
                  <a:lnTo>
                    <a:pt x="86257" y="47514"/>
                  </a:lnTo>
                  <a:lnTo>
                    <a:pt x="96036" y="75440"/>
                  </a:lnTo>
                  <a:lnTo>
                    <a:pt x="104407" y="99837"/>
                  </a:lnTo>
                  <a:lnTo>
                    <a:pt x="110478" y="110378"/>
                  </a:lnTo>
                  <a:lnTo>
                    <a:pt x="114211" y="103905"/>
                  </a:lnTo>
                  <a:lnTo>
                    <a:pt x="121974" y="78285"/>
                  </a:lnTo>
                  <a:lnTo>
                    <a:pt x="129189" y="47114"/>
                  </a:lnTo>
                  <a:lnTo>
                    <a:pt x="131825" y="40776"/>
                  </a:lnTo>
                  <a:lnTo>
                    <a:pt x="134690" y="35540"/>
                  </a:lnTo>
                  <a:lnTo>
                    <a:pt x="135962" y="30793"/>
                  </a:lnTo>
                  <a:lnTo>
                    <a:pt x="137028" y="29237"/>
                  </a:lnTo>
                  <a:lnTo>
                    <a:pt x="138463" y="28200"/>
                  </a:lnTo>
                  <a:lnTo>
                    <a:pt x="140147" y="27509"/>
                  </a:lnTo>
                  <a:lnTo>
                    <a:pt x="141268" y="29224"/>
                  </a:lnTo>
                  <a:lnTo>
                    <a:pt x="144041" y="55865"/>
                  </a:lnTo>
                  <a:lnTo>
                    <a:pt x="148642" y="87987"/>
                  </a:lnTo>
                  <a:lnTo>
                    <a:pt x="149628" y="114607"/>
                  </a:lnTo>
                  <a:lnTo>
                    <a:pt x="150044" y="13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SMARTInkShape-157"/>
            <p:cNvSpPr/>
            <p:nvPr>
              <p:custDataLst>
                <p:tags r:id="rId9"/>
              </p:custDataLst>
            </p:nvPr>
          </p:nvSpPr>
          <p:spPr bwMode="auto">
            <a:xfrm>
              <a:off x="7610450" y="4265023"/>
              <a:ext cx="81140" cy="86204"/>
            </a:xfrm>
            <a:custGeom>
              <a:avLst/>
              <a:gdLst/>
              <a:ahLst/>
              <a:cxnLst/>
              <a:rect l="0" t="0" r="0" b="0"/>
              <a:pathLst>
                <a:path w="81140" h="86204">
                  <a:moveTo>
                    <a:pt x="24789" y="0"/>
                  </a:moveTo>
                  <a:lnTo>
                    <a:pt x="24789" y="0"/>
                  </a:lnTo>
                  <a:lnTo>
                    <a:pt x="15087" y="13466"/>
                  </a:lnTo>
                  <a:lnTo>
                    <a:pt x="10076" y="16871"/>
                  </a:lnTo>
                  <a:lnTo>
                    <a:pt x="3174" y="32656"/>
                  </a:lnTo>
                  <a:lnTo>
                    <a:pt x="0" y="48784"/>
                  </a:lnTo>
                  <a:lnTo>
                    <a:pt x="1194" y="58209"/>
                  </a:lnTo>
                  <a:lnTo>
                    <a:pt x="4868" y="67237"/>
                  </a:lnTo>
                  <a:lnTo>
                    <a:pt x="11339" y="76086"/>
                  </a:lnTo>
                  <a:lnTo>
                    <a:pt x="22924" y="82923"/>
                  </a:lnTo>
                  <a:lnTo>
                    <a:pt x="30077" y="85762"/>
                  </a:lnTo>
                  <a:lnTo>
                    <a:pt x="37024" y="86203"/>
                  </a:lnTo>
                  <a:lnTo>
                    <a:pt x="50547" y="82823"/>
                  </a:lnTo>
                  <a:lnTo>
                    <a:pt x="63466" y="76227"/>
                  </a:lnTo>
                  <a:lnTo>
                    <a:pt x="75358" y="62742"/>
                  </a:lnTo>
                  <a:lnTo>
                    <a:pt x="79921" y="53043"/>
                  </a:lnTo>
                  <a:lnTo>
                    <a:pt x="81139" y="48425"/>
                  </a:lnTo>
                  <a:lnTo>
                    <a:pt x="79384" y="28056"/>
                  </a:lnTo>
                  <a:lnTo>
                    <a:pt x="74269" y="14038"/>
                  </a:lnTo>
                  <a:lnTo>
                    <a:pt x="70246" y="9868"/>
                  </a:lnTo>
                  <a:lnTo>
                    <a:pt x="63899" y="5585"/>
                  </a:lnTo>
                  <a:lnTo>
                    <a:pt x="5744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SMARTInkShape-Group38"/>
          <p:cNvGrpSpPr/>
          <p:nvPr/>
        </p:nvGrpSpPr>
        <p:grpSpPr>
          <a:xfrm>
            <a:off x="7047531" y="4585063"/>
            <a:ext cx="555053" cy="383725"/>
            <a:chOff x="7047531" y="4585063"/>
            <a:chExt cx="555053" cy="383725"/>
          </a:xfrm>
        </p:grpSpPr>
        <p:sp>
          <p:nvSpPr>
            <p:cNvPr id="27" name="SMARTInkShape-158"/>
            <p:cNvSpPr/>
            <p:nvPr>
              <p:custDataLst>
                <p:tags r:id="rId2"/>
              </p:custDataLst>
            </p:nvPr>
          </p:nvSpPr>
          <p:spPr bwMode="auto">
            <a:xfrm>
              <a:off x="7602583" y="4696097"/>
              <a:ext cx="1" cy="6532"/>
            </a:xfrm>
            <a:custGeom>
              <a:avLst/>
              <a:gdLst/>
              <a:ahLst/>
              <a:cxnLst/>
              <a:rect l="0" t="0" r="0" b="0"/>
              <a:pathLst>
                <a:path w="1" h="6532">
                  <a:moveTo>
                    <a:pt x="0" y="0"/>
                  </a:moveTo>
                  <a:lnTo>
                    <a:pt x="0" y="0"/>
                  </a:lnTo>
                  <a:lnTo>
                    <a:pt x="0" y="65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SMARTInkShape-159"/>
            <p:cNvSpPr/>
            <p:nvPr>
              <p:custDataLst>
                <p:tags r:id="rId3"/>
              </p:custDataLst>
            </p:nvPr>
          </p:nvSpPr>
          <p:spPr bwMode="auto">
            <a:xfrm>
              <a:off x="7395103" y="4643846"/>
              <a:ext cx="162545" cy="324942"/>
            </a:xfrm>
            <a:custGeom>
              <a:avLst/>
              <a:gdLst/>
              <a:ahLst/>
              <a:cxnLst/>
              <a:rect l="0" t="0" r="0" b="0"/>
              <a:pathLst>
                <a:path w="162545" h="324942">
                  <a:moveTo>
                    <a:pt x="24600" y="0"/>
                  </a:moveTo>
                  <a:lnTo>
                    <a:pt x="24600" y="0"/>
                  </a:lnTo>
                  <a:lnTo>
                    <a:pt x="21132" y="0"/>
                  </a:lnTo>
                  <a:lnTo>
                    <a:pt x="12042" y="3467"/>
                  </a:lnTo>
                  <a:lnTo>
                    <a:pt x="3624" y="9090"/>
                  </a:lnTo>
                  <a:lnTo>
                    <a:pt x="763" y="15168"/>
                  </a:lnTo>
                  <a:lnTo>
                    <a:pt x="0" y="18820"/>
                  </a:lnTo>
                  <a:lnTo>
                    <a:pt x="217" y="21981"/>
                  </a:lnTo>
                  <a:lnTo>
                    <a:pt x="2393" y="27428"/>
                  </a:lnTo>
                  <a:lnTo>
                    <a:pt x="5441" y="29171"/>
                  </a:lnTo>
                  <a:lnTo>
                    <a:pt x="28581" y="32198"/>
                  </a:lnTo>
                  <a:lnTo>
                    <a:pt x="57203" y="26993"/>
                  </a:lnTo>
                  <a:lnTo>
                    <a:pt x="59399" y="25978"/>
                  </a:lnTo>
                  <a:lnTo>
                    <a:pt x="60862" y="24576"/>
                  </a:lnTo>
                  <a:lnTo>
                    <a:pt x="62488" y="21082"/>
                  </a:lnTo>
                  <a:lnTo>
                    <a:pt x="63211" y="17111"/>
                  </a:lnTo>
                  <a:lnTo>
                    <a:pt x="60150" y="7327"/>
                  </a:lnTo>
                  <a:lnTo>
                    <a:pt x="58460" y="6336"/>
                  </a:lnTo>
                  <a:lnTo>
                    <a:pt x="56608" y="7127"/>
                  </a:lnTo>
                  <a:lnTo>
                    <a:pt x="54647" y="9105"/>
                  </a:lnTo>
                  <a:lnTo>
                    <a:pt x="52468" y="15174"/>
                  </a:lnTo>
                  <a:lnTo>
                    <a:pt x="51070" y="30897"/>
                  </a:lnTo>
                  <a:lnTo>
                    <a:pt x="61222" y="62171"/>
                  </a:lnTo>
                  <a:lnTo>
                    <a:pt x="77204" y="90819"/>
                  </a:lnTo>
                  <a:lnTo>
                    <a:pt x="94338" y="117443"/>
                  </a:lnTo>
                  <a:lnTo>
                    <a:pt x="111699" y="148881"/>
                  </a:lnTo>
                  <a:lnTo>
                    <a:pt x="124753" y="174419"/>
                  </a:lnTo>
                  <a:lnTo>
                    <a:pt x="137087" y="200370"/>
                  </a:lnTo>
                  <a:lnTo>
                    <a:pt x="145660" y="226444"/>
                  </a:lnTo>
                  <a:lnTo>
                    <a:pt x="153522" y="252554"/>
                  </a:lnTo>
                  <a:lnTo>
                    <a:pt x="162544" y="278676"/>
                  </a:lnTo>
                  <a:lnTo>
                    <a:pt x="161589" y="302623"/>
                  </a:lnTo>
                  <a:lnTo>
                    <a:pt x="158539" y="311815"/>
                  </a:lnTo>
                  <a:lnTo>
                    <a:pt x="150894" y="318320"/>
                  </a:lnTo>
                  <a:lnTo>
                    <a:pt x="140965" y="322904"/>
                  </a:lnTo>
                  <a:lnTo>
                    <a:pt x="131714" y="324941"/>
                  </a:lnTo>
                  <a:lnTo>
                    <a:pt x="127215" y="324033"/>
                  </a:lnTo>
                  <a:lnTo>
                    <a:pt x="98257" y="311714"/>
                  </a:lnTo>
                  <a:lnTo>
                    <a:pt x="69951" y="292269"/>
                  </a:lnTo>
                  <a:lnTo>
                    <a:pt x="41031" y="267463"/>
                  </a:lnTo>
                  <a:lnTo>
                    <a:pt x="17060" y="235814"/>
                  </a:lnTo>
                  <a:lnTo>
                    <a:pt x="3269" y="208092"/>
                  </a:lnTo>
                  <a:lnTo>
                    <a:pt x="2541" y="197472"/>
                  </a:lnTo>
                  <a:lnTo>
                    <a:pt x="3362" y="192608"/>
                  </a:lnTo>
                  <a:lnTo>
                    <a:pt x="8146" y="183333"/>
                  </a:lnTo>
                  <a:lnTo>
                    <a:pt x="27916" y="161168"/>
                  </a:lnTo>
                  <a:lnTo>
                    <a:pt x="51380" y="145638"/>
                  </a:lnTo>
                  <a:lnTo>
                    <a:pt x="80448" y="135367"/>
                  </a:lnTo>
                  <a:lnTo>
                    <a:pt x="108549" y="126083"/>
                  </a:lnTo>
                  <a:lnTo>
                    <a:pt x="117065" y="124254"/>
                  </a:lnTo>
                  <a:lnTo>
                    <a:pt x="129103" y="1175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SMARTInkShape-160"/>
            <p:cNvSpPr/>
            <p:nvPr>
              <p:custDataLst>
                <p:tags r:id="rId4"/>
              </p:custDataLst>
            </p:nvPr>
          </p:nvSpPr>
          <p:spPr bwMode="auto">
            <a:xfrm>
              <a:off x="7277757" y="4650780"/>
              <a:ext cx="57038" cy="71444"/>
            </a:xfrm>
            <a:custGeom>
              <a:avLst/>
              <a:gdLst/>
              <a:ahLst/>
              <a:cxnLst/>
              <a:rect l="0" t="0" r="0" b="0"/>
              <a:pathLst>
                <a:path w="57038" h="71444">
                  <a:moveTo>
                    <a:pt x="17849" y="64911"/>
                  </a:moveTo>
                  <a:lnTo>
                    <a:pt x="17849" y="64911"/>
                  </a:lnTo>
                  <a:lnTo>
                    <a:pt x="17849" y="61444"/>
                  </a:lnTo>
                  <a:lnTo>
                    <a:pt x="19784" y="57806"/>
                  </a:lnTo>
                  <a:lnTo>
                    <a:pt x="28989" y="45241"/>
                  </a:lnTo>
                  <a:lnTo>
                    <a:pt x="36605" y="16646"/>
                  </a:lnTo>
                  <a:lnTo>
                    <a:pt x="37070" y="11287"/>
                  </a:lnTo>
                  <a:lnTo>
                    <a:pt x="35342" y="6486"/>
                  </a:lnTo>
                  <a:lnTo>
                    <a:pt x="33865" y="4190"/>
                  </a:lnTo>
                  <a:lnTo>
                    <a:pt x="32155" y="2658"/>
                  </a:lnTo>
                  <a:lnTo>
                    <a:pt x="25548" y="0"/>
                  </a:lnTo>
                  <a:lnTo>
                    <a:pt x="14324" y="10118"/>
                  </a:lnTo>
                  <a:lnTo>
                    <a:pt x="4144" y="26905"/>
                  </a:lnTo>
                  <a:lnTo>
                    <a:pt x="0" y="38733"/>
                  </a:lnTo>
                  <a:lnTo>
                    <a:pt x="965" y="46261"/>
                  </a:lnTo>
                  <a:lnTo>
                    <a:pt x="2239" y="50300"/>
                  </a:lnTo>
                  <a:lnTo>
                    <a:pt x="9460" y="58660"/>
                  </a:lnTo>
                  <a:lnTo>
                    <a:pt x="19200" y="65761"/>
                  </a:lnTo>
                  <a:lnTo>
                    <a:pt x="28368" y="68918"/>
                  </a:lnTo>
                  <a:lnTo>
                    <a:pt x="57037" y="7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SMARTInkShape-161"/>
            <p:cNvSpPr/>
            <p:nvPr>
              <p:custDataLst>
                <p:tags r:id="rId5"/>
              </p:custDataLst>
            </p:nvPr>
          </p:nvSpPr>
          <p:spPr bwMode="auto">
            <a:xfrm>
              <a:off x="7047531" y="4585063"/>
              <a:ext cx="182761" cy="179685"/>
            </a:xfrm>
            <a:custGeom>
              <a:avLst/>
              <a:gdLst/>
              <a:ahLst/>
              <a:cxnLst/>
              <a:rect l="0" t="0" r="0" b="0"/>
              <a:pathLst>
                <a:path w="182761" h="179685">
                  <a:moveTo>
                    <a:pt x="19475" y="13063"/>
                  </a:moveTo>
                  <a:lnTo>
                    <a:pt x="19475" y="13063"/>
                  </a:lnTo>
                  <a:lnTo>
                    <a:pt x="12823" y="41996"/>
                  </a:lnTo>
                  <a:lnTo>
                    <a:pt x="7893" y="71674"/>
                  </a:lnTo>
                  <a:lnTo>
                    <a:pt x="6851" y="102517"/>
                  </a:lnTo>
                  <a:lnTo>
                    <a:pt x="6498" y="132010"/>
                  </a:lnTo>
                  <a:lnTo>
                    <a:pt x="6428" y="160790"/>
                  </a:lnTo>
                  <a:lnTo>
                    <a:pt x="5691" y="175689"/>
                  </a:lnTo>
                  <a:lnTo>
                    <a:pt x="4480" y="178087"/>
                  </a:lnTo>
                  <a:lnTo>
                    <a:pt x="2947" y="179684"/>
                  </a:lnTo>
                  <a:lnTo>
                    <a:pt x="1925" y="179298"/>
                  </a:lnTo>
                  <a:lnTo>
                    <a:pt x="789" y="174998"/>
                  </a:lnTo>
                  <a:lnTo>
                    <a:pt x="0" y="144015"/>
                  </a:lnTo>
                  <a:lnTo>
                    <a:pt x="1851" y="118387"/>
                  </a:lnTo>
                  <a:lnTo>
                    <a:pt x="5060" y="87087"/>
                  </a:lnTo>
                  <a:lnTo>
                    <a:pt x="6145" y="57439"/>
                  </a:lnTo>
                  <a:lnTo>
                    <a:pt x="6389" y="43281"/>
                  </a:lnTo>
                  <a:lnTo>
                    <a:pt x="7122" y="42643"/>
                  </a:lnTo>
                  <a:lnTo>
                    <a:pt x="8337" y="42942"/>
                  </a:lnTo>
                  <a:lnTo>
                    <a:pt x="9872" y="43868"/>
                  </a:lnTo>
                  <a:lnTo>
                    <a:pt x="10896" y="45211"/>
                  </a:lnTo>
                  <a:lnTo>
                    <a:pt x="13788" y="51294"/>
                  </a:lnTo>
                  <a:lnTo>
                    <a:pt x="21741" y="61966"/>
                  </a:lnTo>
                  <a:lnTo>
                    <a:pt x="32379" y="89799"/>
                  </a:lnTo>
                  <a:lnTo>
                    <a:pt x="39966" y="99903"/>
                  </a:lnTo>
                  <a:lnTo>
                    <a:pt x="50462" y="111607"/>
                  </a:lnTo>
                  <a:lnTo>
                    <a:pt x="57195" y="119997"/>
                  </a:lnTo>
                  <a:lnTo>
                    <a:pt x="87277" y="145165"/>
                  </a:lnTo>
                  <a:lnTo>
                    <a:pt x="118982" y="160855"/>
                  </a:lnTo>
                  <a:lnTo>
                    <a:pt x="134978" y="167832"/>
                  </a:lnTo>
                  <a:lnTo>
                    <a:pt x="137843" y="168493"/>
                  </a:lnTo>
                  <a:lnTo>
                    <a:pt x="139753" y="168209"/>
                  </a:lnTo>
                  <a:lnTo>
                    <a:pt x="141026" y="167293"/>
                  </a:lnTo>
                  <a:lnTo>
                    <a:pt x="141874" y="165957"/>
                  </a:lnTo>
                  <a:lnTo>
                    <a:pt x="146890" y="138404"/>
                  </a:lnTo>
                  <a:lnTo>
                    <a:pt x="150194" y="110554"/>
                  </a:lnTo>
                  <a:lnTo>
                    <a:pt x="155148" y="79787"/>
                  </a:lnTo>
                  <a:lnTo>
                    <a:pt x="158129" y="61136"/>
                  </a:lnTo>
                  <a:lnTo>
                    <a:pt x="166595" y="30928"/>
                  </a:lnTo>
                  <a:lnTo>
                    <a:pt x="1827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5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8"/>
          <p:cNvGrpSpPr>
            <a:grpSpLocks/>
          </p:cNvGrpSpPr>
          <p:nvPr/>
        </p:nvGrpSpPr>
        <p:grpSpPr bwMode="auto">
          <a:xfrm>
            <a:off x="5486400" y="1676400"/>
            <a:ext cx="3429000" cy="3352800"/>
            <a:chOff x="3024" y="1056"/>
            <a:chExt cx="2160" cy="2112"/>
          </a:xfrm>
        </p:grpSpPr>
        <p:sp>
          <p:nvSpPr>
            <p:cNvPr id="18438" name="Oval 3"/>
            <p:cNvSpPr>
              <a:spLocks noChangeArrowheads="1"/>
            </p:cNvSpPr>
            <p:nvPr/>
          </p:nvSpPr>
          <p:spPr bwMode="auto">
            <a:xfrm>
              <a:off x="3936" y="1920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39" name="Oval 4"/>
            <p:cNvSpPr>
              <a:spLocks noChangeArrowheads="1"/>
            </p:cNvSpPr>
            <p:nvPr/>
          </p:nvSpPr>
          <p:spPr bwMode="auto">
            <a:xfrm>
              <a:off x="3696" y="1680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0" name="Oval 5"/>
            <p:cNvSpPr>
              <a:spLocks noChangeArrowheads="1"/>
            </p:cNvSpPr>
            <p:nvPr/>
          </p:nvSpPr>
          <p:spPr bwMode="auto">
            <a:xfrm>
              <a:off x="3408" y="1392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1" name="Oval 6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2" name="Oval 7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4176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936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3312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3312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4752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4752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120" y="1104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2" name="Oval 17"/>
            <p:cNvSpPr>
              <a:spLocks noChangeArrowheads="1"/>
            </p:cNvSpPr>
            <p:nvPr/>
          </p:nvSpPr>
          <p:spPr bwMode="auto">
            <a:xfrm>
              <a:off x="5040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3" name="Oval 18"/>
            <p:cNvSpPr>
              <a:spLocks noChangeArrowheads="1"/>
            </p:cNvSpPr>
            <p:nvPr/>
          </p:nvSpPr>
          <p:spPr bwMode="auto">
            <a:xfrm>
              <a:off x="5040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4" name="Oval 19"/>
            <p:cNvSpPr>
              <a:spLocks noChangeArrowheads="1"/>
            </p:cNvSpPr>
            <p:nvPr/>
          </p:nvSpPr>
          <p:spPr bwMode="auto">
            <a:xfrm>
              <a:off x="3936" y="105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5" name="Oval 20"/>
            <p:cNvSpPr>
              <a:spLocks noChangeArrowheads="1"/>
            </p:cNvSpPr>
            <p:nvPr/>
          </p:nvSpPr>
          <p:spPr bwMode="auto">
            <a:xfrm>
              <a:off x="4176" y="105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6" name="Oval 23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7" name="Oval 24"/>
            <p:cNvSpPr>
              <a:spLocks noChangeArrowheads="1"/>
            </p:cNvSpPr>
            <p:nvPr/>
          </p:nvSpPr>
          <p:spPr bwMode="auto">
            <a:xfrm>
              <a:off x="3936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3024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3024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8435" name="Rectangle 29"/>
          <p:cNvSpPr>
            <a:spLocks noChangeArrowheads="1"/>
          </p:cNvSpPr>
          <p:nvPr/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</a:rPr>
              <a:t>Bonding properties</a:t>
            </a:r>
          </a:p>
        </p:txBody>
      </p:sp>
      <p:sp>
        <p:nvSpPr>
          <p:cNvPr id="132126" name="Rectangle 3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486400" cy="495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Valence electrons</a:t>
            </a:r>
            <a:r>
              <a:rPr lang="en-US" altLang="en-US" sz="3200" dirty="0"/>
              <a:t> are the electrons in the outermost energy level of an atom.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An element’s chemical properties depend on interactions between valence electrons of different atoms.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eaLnBrk="1" hangingPunct="1"/>
            <a:endParaRPr lang="en-US" sz="3200" u="sng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32127" name="Rectangle 31"/>
          <p:cNvSpPr>
            <a:spLocks noChangeArrowheads="1"/>
          </p:cNvSpPr>
          <p:nvPr/>
        </p:nvSpPr>
        <p:spPr bwMode="auto">
          <a:xfrm>
            <a:off x="6019800" y="5532438"/>
            <a:ext cx="2514600" cy="885825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600" b="1">
                <a:solidFill>
                  <a:srgbClr val="0F116A"/>
                </a:solidFill>
              </a:rPr>
              <a:t>How does this 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atom behave?</a:t>
            </a:r>
          </a:p>
        </p:txBody>
      </p:sp>
    </p:spTree>
    <p:extLst>
      <p:ext uri="{BB962C8B-B14F-4D97-AF65-F5344CB8AC3E}">
        <p14:creationId xmlns:p14="http://schemas.microsoft.com/office/powerpoint/2010/main" val="2815392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7"/>
          <p:cNvGrpSpPr>
            <a:grpSpLocks/>
          </p:cNvGrpSpPr>
          <p:nvPr/>
        </p:nvGrpSpPr>
        <p:grpSpPr bwMode="auto">
          <a:xfrm>
            <a:off x="838200" y="1643761"/>
            <a:ext cx="3276600" cy="3352800"/>
            <a:chOff x="3312" y="1344"/>
            <a:chExt cx="2064" cy="2112"/>
          </a:xfrm>
        </p:grpSpPr>
        <p:sp>
          <p:nvSpPr>
            <p:cNvPr id="20506" name="Oval 28"/>
            <p:cNvSpPr>
              <a:spLocks noChangeArrowheads="1"/>
            </p:cNvSpPr>
            <p:nvPr/>
          </p:nvSpPr>
          <p:spPr bwMode="auto">
            <a:xfrm>
              <a:off x="4128" y="2208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7" name="Oval 29"/>
            <p:cNvSpPr>
              <a:spLocks noChangeArrowheads="1"/>
            </p:cNvSpPr>
            <p:nvPr/>
          </p:nvSpPr>
          <p:spPr bwMode="auto">
            <a:xfrm>
              <a:off x="3888" y="1968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8" name="Oval 30"/>
            <p:cNvSpPr>
              <a:spLocks noChangeArrowheads="1"/>
            </p:cNvSpPr>
            <p:nvPr/>
          </p:nvSpPr>
          <p:spPr bwMode="auto">
            <a:xfrm>
              <a:off x="3600" y="1680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9" name="Oval 31"/>
            <p:cNvSpPr>
              <a:spLocks noChangeArrowheads="1"/>
            </p:cNvSpPr>
            <p:nvPr/>
          </p:nvSpPr>
          <p:spPr bwMode="auto">
            <a:xfrm>
              <a:off x="4224" y="187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0" name="Oval 32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1" name="Oval 33"/>
            <p:cNvSpPr>
              <a:spLocks noChangeArrowheads="1"/>
            </p:cNvSpPr>
            <p:nvPr/>
          </p:nvSpPr>
          <p:spPr bwMode="auto">
            <a:xfrm>
              <a:off x="4128" y="163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2" name="Oval 34"/>
            <p:cNvSpPr>
              <a:spLocks noChangeArrowheads="1"/>
            </p:cNvSpPr>
            <p:nvPr/>
          </p:nvSpPr>
          <p:spPr bwMode="auto">
            <a:xfrm>
              <a:off x="4368" y="163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3" name="Oval 35"/>
            <p:cNvSpPr>
              <a:spLocks noChangeArrowheads="1"/>
            </p:cNvSpPr>
            <p:nvPr/>
          </p:nvSpPr>
          <p:spPr bwMode="auto">
            <a:xfrm>
              <a:off x="4368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4" name="Oval 36"/>
            <p:cNvSpPr>
              <a:spLocks noChangeArrowheads="1"/>
            </p:cNvSpPr>
            <p:nvPr/>
          </p:nvSpPr>
          <p:spPr bwMode="auto">
            <a:xfrm>
              <a:off x="4128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5" name="Oval 37"/>
            <p:cNvSpPr>
              <a:spLocks noChangeArrowheads="1"/>
            </p:cNvSpPr>
            <p:nvPr/>
          </p:nvSpPr>
          <p:spPr bwMode="auto">
            <a:xfrm>
              <a:off x="3504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6" name="Oval 38"/>
            <p:cNvSpPr>
              <a:spLocks noChangeArrowheads="1"/>
            </p:cNvSpPr>
            <p:nvPr/>
          </p:nvSpPr>
          <p:spPr bwMode="auto">
            <a:xfrm>
              <a:off x="3504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7" name="Oval 39"/>
            <p:cNvSpPr>
              <a:spLocks noChangeArrowheads="1"/>
            </p:cNvSpPr>
            <p:nvPr/>
          </p:nvSpPr>
          <p:spPr bwMode="auto">
            <a:xfrm>
              <a:off x="4944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8" name="Oval 40"/>
            <p:cNvSpPr>
              <a:spLocks noChangeArrowheads="1"/>
            </p:cNvSpPr>
            <p:nvPr/>
          </p:nvSpPr>
          <p:spPr bwMode="auto">
            <a:xfrm>
              <a:off x="4944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9" name="Oval 41"/>
            <p:cNvSpPr>
              <a:spLocks noChangeArrowheads="1"/>
            </p:cNvSpPr>
            <p:nvPr/>
          </p:nvSpPr>
          <p:spPr bwMode="auto">
            <a:xfrm>
              <a:off x="3312" y="1392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0" name="Oval 42"/>
            <p:cNvSpPr>
              <a:spLocks noChangeArrowheads="1"/>
            </p:cNvSpPr>
            <p:nvPr/>
          </p:nvSpPr>
          <p:spPr bwMode="auto">
            <a:xfrm>
              <a:off x="5232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1" name="Oval 43"/>
            <p:cNvSpPr>
              <a:spLocks noChangeArrowheads="1"/>
            </p:cNvSpPr>
            <p:nvPr/>
          </p:nvSpPr>
          <p:spPr bwMode="auto">
            <a:xfrm>
              <a:off x="5232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2" name="Oval 44"/>
            <p:cNvSpPr>
              <a:spLocks noChangeArrowheads="1"/>
            </p:cNvSpPr>
            <p:nvPr/>
          </p:nvSpPr>
          <p:spPr bwMode="auto">
            <a:xfrm>
              <a:off x="4128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3" name="Oval 45"/>
            <p:cNvSpPr>
              <a:spLocks noChangeArrowheads="1"/>
            </p:cNvSpPr>
            <p:nvPr/>
          </p:nvSpPr>
          <p:spPr bwMode="auto">
            <a:xfrm>
              <a:off x="4368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4" name="Oval 46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5" name="Oval 47"/>
            <p:cNvSpPr>
              <a:spLocks noChangeArrowheads="1"/>
            </p:cNvSpPr>
            <p:nvPr/>
          </p:nvSpPr>
          <p:spPr bwMode="auto">
            <a:xfrm>
              <a:off x="4128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0485" name="Group 90"/>
          <p:cNvGrpSpPr>
            <a:grpSpLocks/>
          </p:cNvGrpSpPr>
          <p:nvPr/>
        </p:nvGrpSpPr>
        <p:grpSpPr bwMode="auto">
          <a:xfrm>
            <a:off x="5334000" y="1491361"/>
            <a:ext cx="3200400" cy="3276600"/>
            <a:chOff x="3344" y="1968"/>
            <a:chExt cx="2016" cy="2064"/>
          </a:xfrm>
        </p:grpSpPr>
        <p:sp>
          <p:nvSpPr>
            <p:cNvPr id="20490" name="Oval 70"/>
            <p:cNvSpPr>
              <a:spLocks noChangeArrowheads="1"/>
            </p:cNvSpPr>
            <p:nvPr/>
          </p:nvSpPr>
          <p:spPr bwMode="auto">
            <a:xfrm>
              <a:off x="4160" y="2784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1" name="Oval 71"/>
            <p:cNvSpPr>
              <a:spLocks noChangeArrowheads="1"/>
            </p:cNvSpPr>
            <p:nvPr/>
          </p:nvSpPr>
          <p:spPr bwMode="auto">
            <a:xfrm>
              <a:off x="3920" y="2544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2" name="Oval 72"/>
            <p:cNvSpPr>
              <a:spLocks noChangeArrowheads="1"/>
            </p:cNvSpPr>
            <p:nvPr/>
          </p:nvSpPr>
          <p:spPr bwMode="auto">
            <a:xfrm>
              <a:off x="3632" y="2256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3" name="Oval 73"/>
            <p:cNvSpPr>
              <a:spLocks noChangeArrowheads="1"/>
            </p:cNvSpPr>
            <p:nvPr/>
          </p:nvSpPr>
          <p:spPr bwMode="auto">
            <a:xfrm>
              <a:off x="4256" y="244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4" name="Oval 74"/>
            <p:cNvSpPr>
              <a:spLocks noChangeArrowheads="1"/>
            </p:cNvSpPr>
            <p:nvPr/>
          </p:nvSpPr>
          <p:spPr bwMode="auto">
            <a:xfrm>
              <a:off x="4256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5" name="Oval 75"/>
            <p:cNvSpPr>
              <a:spLocks noChangeArrowheads="1"/>
            </p:cNvSpPr>
            <p:nvPr/>
          </p:nvSpPr>
          <p:spPr bwMode="auto">
            <a:xfrm>
              <a:off x="4160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6" name="Oval 76"/>
            <p:cNvSpPr>
              <a:spLocks noChangeArrowheads="1"/>
            </p:cNvSpPr>
            <p:nvPr/>
          </p:nvSpPr>
          <p:spPr bwMode="auto">
            <a:xfrm>
              <a:off x="4400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7" name="Oval 77"/>
            <p:cNvSpPr>
              <a:spLocks noChangeArrowheads="1"/>
            </p:cNvSpPr>
            <p:nvPr/>
          </p:nvSpPr>
          <p:spPr bwMode="auto">
            <a:xfrm>
              <a:off x="4400" y="36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8" name="Oval 78"/>
            <p:cNvSpPr>
              <a:spLocks noChangeArrowheads="1"/>
            </p:cNvSpPr>
            <p:nvPr/>
          </p:nvSpPr>
          <p:spPr bwMode="auto">
            <a:xfrm>
              <a:off x="4160" y="36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9" name="Oval 79"/>
            <p:cNvSpPr>
              <a:spLocks noChangeArrowheads="1"/>
            </p:cNvSpPr>
            <p:nvPr/>
          </p:nvSpPr>
          <p:spPr bwMode="auto">
            <a:xfrm>
              <a:off x="3536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0" name="Oval 80"/>
            <p:cNvSpPr>
              <a:spLocks noChangeArrowheads="1"/>
            </p:cNvSpPr>
            <p:nvPr/>
          </p:nvSpPr>
          <p:spPr bwMode="auto">
            <a:xfrm>
              <a:off x="3536" y="297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1" name="Oval 81"/>
            <p:cNvSpPr>
              <a:spLocks noChangeArrowheads="1"/>
            </p:cNvSpPr>
            <p:nvPr/>
          </p:nvSpPr>
          <p:spPr bwMode="auto">
            <a:xfrm>
              <a:off x="4976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2" name="Oval 82"/>
            <p:cNvSpPr>
              <a:spLocks noChangeArrowheads="1"/>
            </p:cNvSpPr>
            <p:nvPr/>
          </p:nvSpPr>
          <p:spPr bwMode="auto">
            <a:xfrm>
              <a:off x="4976" y="297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3" name="Oval 83"/>
            <p:cNvSpPr>
              <a:spLocks noChangeArrowheads="1"/>
            </p:cNvSpPr>
            <p:nvPr/>
          </p:nvSpPr>
          <p:spPr bwMode="auto">
            <a:xfrm>
              <a:off x="3344" y="1968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4" name="Oval 88"/>
            <p:cNvSpPr>
              <a:spLocks noChangeArrowheads="1"/>
            </p:cNvSpPr>
            <p:nvPr/>
          </p:nvSpPr>
          <p:spPr bwMode="auto">
            <a:xfrm>
              <a:off x="4400" y="388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5" name="Oval 89"/>
            <p:cNvSpPr>
              <a:spLocks noChangeArrowheads="1"/>
            </p:cNvSpPr>
            <p:nvPr/>
          </p:nvSpPr>
          <p:spPr bwMode="auto">
            <a:xfrm>
              <a:off x="4160" y="388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03871" name="Rectangle 95"/>
          <p:cNvSpPr>
            <a:spLocks noChangeArrowheads="1"/>
          </p:cNvSpPr>
          <p:nvPr/>
        </p:nvSpPr>
        <p:spPr bwMode="auto">
          <a:xfrm>
            <a:off x="579558" y="5404618"/>
            <a:ext cx="3717684" cy="707886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F116A"/>
                </a:solidFill>
              </a:rPr>
              <a:t>How does this atom behave</a:t>
            </a:r>
            <a:r>
              <a:rPr lang="en-US" sz="2000" b="1" dirty="0" smtClean="0">
                <a:solidFill>
                  <a:srgbClr val="0F116A"/>
                </a:solidFill>
              </a:rPr>
              <a:t>?</a:t>
            </a:r>
          </a:p>
          <a:p>
            <a:pPr algn="ctr"/>
            <a:r>
              <a:rPr lang="en-US" sz="2000" b="1" dirty="0" smtClean="0">
                <a:solidFill>
                  <a:srgbClr val="0F116A"/>
                </a:solidFill>
              </a:rPr>
              <a:t>Is it oxidizing or reducing?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203872" name="Rectangle 96"/>
          <p:cNvSpPr>
            <a:spLocks noChangeArrowheads="1"/>
          </p:cNvSpPr>
          <p:nvPr/>
        </p:nvSpPr>
        <p:spPr bwMode="auto">
          <a:xfrm>
            <a:off x="5075358" y="5409381"/>
            <a:ext cx="3717684" cy="707886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F116A"/>
                </a:solidFill>
              </a:rPr>
              <a:t>How does this atom behave</a:t>
            </a:r>
            <a:r>
              <a:rPr lang="en-US" sz="2000" b="1" dirty="0" smtClean="0">
                <a:solidFill>
                  <a:srgbClr val="0F116A"/>
                </a:solidFill>
              </a:rPr>
              <a:t>?</a:t>
            </a:r>
          </a:p>
          <a:p>
            <a:pPr algn="ctr"/>
            <a:r>
              <a:rPr lang="en-US" sz="2000" b="1" dirty="0">
                <a:solidFill>
                  <a:srgbClr val="0F116A"/>
                </a:solidFill>
              </a:rPr>
              <a:t>Is it oxidizing or reducing</a:t>
            </a:r>
            <a:r>
              <a:rPr lang="en-US" sz="2000" b="1" dirty="0" smtClean="0">
                <a:solidFill>
                  <a:srgbClr val="0F116A"/>
                </a:solidFill>
              </a:rPr>
              <a:t>?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" y="990600"/>
            <a:ext cx="9144000" cy="646331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5400" y="2286000"/>
            <a:ext cx="8813800" cy="2590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Periodic Table</a:t>
            </a:r>
            <a:r>
              <a:rPr lang="en-US" altLang="en-US" sz="2800" dirty="0" smtClean="0"/>
              <a:t> arranges all elements according to their atomic number.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The table identifies elements with similar chemical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08846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Elements &amp; their valence shells</a:t>
            </a:r>
          </a:p>
        </p:txBody>
      </p:sp>
      <p:pic>
        <p:nvPicPr>
          <p:cNvPr id="2253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"/>
          <a:stretch>
            <a:fillRect/>
          </a:stretch>
        </p:blipFill>
        <p:spPr bwMode="auto">
          <a:xfrm>
            <a:off x="152400" y="13716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102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71700" y="1600200"/>
            <a:ext cx="5486400" cy="1020763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0"/>
              <a:buNone/>
            </a:pPr>
            <a:r>
              <a:rPr lang="en-US" sz="2800" b="1">
                <a:solidFill>
                  <a:srgbClr val="0F116A"/>
                </a:solidFill>
              </a:rPr>
              <a:t>Elements in the </a:t>
            </a:r>
            <a:r>
              <a:rPr lang="en-US" sz="2800" b="1" u="sng">
                <a:solidFill>
                  <a:srgbClr val="CC0000"/>
                </a:solidFill>
              </a:rPr>
              <a:t>same row</a:t>
            </a:r>
            <a:r>
              <a:rPr lang="en-US" sz="2800" b="1">
                <a:solidFill>
                  <a:srgbClr val="0F116A"/>
                </a:solidFill>
              </a:rPr>
              <a:t> have the same </a:t>
            </a:r>
            <a:r>
              <a:rPr lang="en-US" sz="2800" b="1" u="sng">
                <a:solidFill>
                  <a:srgbClr val="CC0000"/>
                </a:solidFill>
              </a:rPr>
              <a:t>number of shells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128012" name="Rectangle 1036"/>
          <p:cNvSpPr>
            <a:spLocks noChangeArrowheads="1"/>
          </p:cNvSpPr>
          <p:nvPr/>
        </p:nvSpPr>
        <p:spPr bwMode="auto">
          <a:xfrm>
            <a:off x="254000" y="3044825"/>
            <a:ext cx="8670925" cy="15557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013" name="Rectangle 1037"/>
          <p:cNvSpPr>
            <a:spLocks noChangeArrowheads="1"/>
          </p:cNvSpPr>
          <p:nvPr/>
        </p:nvSpPr>
        <p:spPr bwMode="auto">
          <a:xfrm>
            <a:off x="254000" y="4592638"/>
            <a:ext cx="8670925" cy="15017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014" name="Rectangle 103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173163" y="5975350"/>
            <a:ext cx="6875462" cy="7762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0"/>
              <a:buNone/>
            </a:pPr>
            <a:r>
              <a:rPr lang="en-US" b="1" dirty="0">
                <a:solidFill>
                  <a:srgbClr val="FF0000"/>
                </a:solidFill>
              </a:rPr>
              <a:t>Moving from left to right, each element has a sequential addition of electrons (&amp; protons)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>
                <a:latin typeface="Arial" charset="0"/>
              </a:rPr>
              <a:t>Life requires ~25 chemical elements</a:t>
            </a:r>
          </a:p>
        </p:txBody>
      </p:sp>
      <p:sp>
        <p:nvSpPr>
          <p:cNvPr id="121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848600" cy="5227638"/>
          </a:xfrm>
        </p:spPr>
        <p:txBody>
          <a:bodyPr/>
          <a:lstStyle/>
          <a:p>
            <a:pPr defTabSz="684213" eaLnBrk="1" hangingPunct="1"/>
            <a:r>
              <a:rPr lang="en-US" dirty="0">
                <a:latin typeface="Arial" charset="0"/>
              </a:rPr>
              <a:t>About 25 elements are essential for life</a:t>
            </a:r>
          </a:p>
          <a:p>
            <a:pPr lvl="1" defTabSz="684213" eaLnBrk="1" hangingPunct="1"/>
            <a:r>
              <a:rPr lang="en-US" dirty="0">
                <a:solidFill>
                  <a:srgbClr val="0F116A"/>
                </a:solidFill>
                <a:latin typeface="Arial" charset="0"/>
              </a:rPr>
              <a:t>Four elements make up 96% of living matter: </a:t>
            </a:r>
          </a:p>
          <a:p>
            <a:pPr lvl="2" defTabSz="684213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carbon (C)	</a:t>
            </a:r>
            <a:r>
              <a:rPr lang="en-US" sz="2600" dirty="0">
                <a:latin typeface="Arial" charset="0"/>
              </a:rPr>
              <a:t>	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hydrogen (H)</a:t>
            </a:r>
            <a:endParaRPr lang="en-US" sz="2600" dirty="0">
              <a:latin typeface="Arial" charset="0"/>
            </a:endParaRPr>
          </a:p>
          <a:p>
            <a:pPr lvl="2" defTabSz="684213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oxygen (O)</a:t>
            </a:r>
            <a:r>
              <a:rPr lang="en-US" sz="2600" dirty="0">
                <a:latin typeface="Arial" charset="0"/>
              </a:rPr>
              <a:t>	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nitrogen (N)</a:t>
            </a:r>
          </a:p>
          <a:p>
            <a:pPr lvl="1" defTabSz="684213" eaLnBrk="1" hangingPunct="1"/>
            <a:r>
              <a:rPr lang="en-US" dirty="0">
                <a:solidFill>
                  <a:srgbClr val="0F116A"/>
                </a:solidFill>
                <a:latin typeface="Arial" charset="0"/>
              </a:rPr>
              <a:t>Four elements make up most of remaining 4%:</a:t>
            </a:r>
            <a:r>
              <a:rPr lang="en-US" sz="3200" dirty="0">
                <a:solidFill>
                  <a:srgbClr val="0F116A"/>
                </a:solidFill>
                <a:latin typeface="Arial" charset="0"/>
              </a:rPr>
              <a:t> </a:t>
            </a:r>
          </a:p>
          <a:p>
            <a:pPr lvl="2" defTabSz="684213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>
                <a:latin typeface="Arial" charset="0"/>
              </a:rPr>
              <a:t> </a:t>
            </a:r>
            <a:r>
              <a:rPr lang="en-US" sz="2600">
                <a:solidFill>
                  <a:schemeClr val="tx2"/>
                </a:solidFill>
                <a:latin typeface="Arial" charset="0"/>
              </a:rPr>
              <a:t>phosphorus (P</a:t>
            </a:r>
            <a:r>
              <a:rPr lang="en-US" sz="2600" smtClean="0">
                <a:solidFill>
                  <a:schemeClr val="tx2"/>
                </a:solidFill>
                <a:latin typeface="Arial" charset="0"/>
              </a:rPr>
              <a:t>)	</a:t>
            </a:r>
            <a:r>
              <a:rPr lang="en-US" sz="2600">
                <a:latin typeface="Arial" charset="0"/>
              </a:rPr>
              <a:t>	</a:t>
            </a:r>
            <a:r>
              <a:rPr lang="en-US" sz="260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>
                <a:latin typeface="Arial" charset="0"/>
              </a:rPr>
              <a:t> </a:t>
            </a:r>
            <a:r>
              <a:rPr lang="en-US" sz="2600">
                <a:solidFill>
                  <a:schemeClr val="tx2"/>
                </a:solidFill>
                <a:latin typeface="Arial" charset="0"/>
              </a:rPr>
              <a:t>calcium (Ca)</a:t>
            </a:r>
          </a:p>
          <a:p>
            <a:pPr lvl="2" defTabSz="684213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sulfur (S)	</a:t>
            </a:r>
            <a:r>
              <a:rPr lang="en-US" sz="2600" dirty="0">
                <a:latin typeface="Arial" charset="0"/>
              </a:rPr>
              <a:t> 	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potassium (K)</a:t>
            </a:r>
            <a:endParaRPr lang="en-US" sz="2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Elements &amp; their valence shells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"/>
          <a:stretch>
            <a:fillRect/>
          </a:stretch>
        </p:blipFill>
        <p:spPr bwMode="auto">
          <a:xfrm>
            <a:off x="152400" y="13716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71700" y="1427163"/>
            <a:ext cx="5486400" cy="1392237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0"/>
              <a:buNone/>
            </a:pPr>
            <a:r>
              <a:rPr lang="en-US" sz="2800" b="1">
                <a:solidFill>
                  <a:srgbClr val="0F116A"/>
                </a:solidFill>
              </a:rPr>
              <a:t>Elements in the same </a:t>
            </a:r>
            <a:r>
              <a:rPr lang="en-US" sz="2800" b="1" u="sng">
                <a:solidFill>
                  <a:srgbClr val="CC0000"/>
                </a:solidFill>
              </a:rPr>
              <a:t>column</a:t>
            </a:r>
            <a:r>
              <a:rPr lang="en-US" sz="2800" b="1">
                <a:solidFill>
                  <a:srgbClr val="0F116A"/>
                </a:solidFill>
              </a:rPr>
              <a:t> have the </a:t>
            </a:r>
            <a:r>
              <a:rPr lang="en-US" sz="2800" b="1" u="sng">
                <a:solidFill>
                  <a:srgbClr val="CC0000"/>
                </a:solidFill>
              </a:rPr>
              <a:t>same valence</a:t>
            </a:r>
            <a:r>
              <a:rPr lang="en-US" sz="2800" b="1">
                <a:solidFill>
                  <a:srgbClr val="0F116A"/>
                </a:solidFill>
              </a:rPr>
              <a:t> &amp; </a:t>
            </a:r>
            <a:r>
              <a:rPr lang="en-US" sz="2800" b="1" u="sng">
                <a:solidFill>
                  <a:srgbClr val="CC0000"/>
                </a:solidFill>
              </a:rPr>
              <a:t>similar chemical properties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7986713" y="1524000"/>
            <a:ext cx="960437" cy="4572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914400" y="1524000"/>
            <a:ext cx="960438" cy="4572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965950" y="3048000"/>
            <a:ext cx="1004888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5988050" y="3048000"/>
            <a:ext cx="960438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897063" y="3048000"/>
            <a:ext cx="1000125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632EAF-AF42-4CEB-BD63-FF4A0CBECF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3F3FFF"/>
                </a:solidFill>
              </a:rPr>
              <a:t>Periodic Table of the Elements</a:t>
            </a:r>
          </a:p>
        </p:txBody>
      </p:sp>
      <p:pic>
        <p:nvPicPr>
          <p:cNvPr id="17412" name="Picture 7" descr="rav65819_02_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676400"/>
            <a:ext cx="73660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5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50" name="Group 34"/>
          <p:cNvGrpSpPr>
            <a:grpSpLocks/>
          </p:cNvGrpSpPr>
          <p:nvPr/>
        </p:nvGrpSpPr>
        <p:grpSpPr bwMode="auto">
          <a:xfrm>
            <a:off x="0" y="4632325"/>
            <a:ext cx="4065588" cy="2225675"/>
            <a:chOff x="0" y="2918"/>
            <a:chExt cx="2561" cy="1402"/>
          </a:xfrm>
        </p:grpSpPr>
        <p:pic>
          <p:nvPicPr>
            <p:cNvPr id="31755" name="Picture 27" descr="02_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b="19501"/>
            <a:stretch>
              <a:fillRect/>
            </a:stretch>
          </p:blipFill>
          <p:spPr bwMode="auto">
            <a:xfrm>
              <a:off x="0" y="2918"/>
              <a:ext cx="2561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756" name="Rectangle 28"/>
            <p:cNvSpPr>
              <a:spLocks noChangeArrowheads="1"/>
            </p:cNvSpPr>
            <p:nvPr/>
          </p:nvSpPr>
          <p:spPr bwMode="auto">
            <a:xfrm>
              <a:off x="1523" y="296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</p:grpSp>
      <p:grpSp>
        <p:nvGrpSpPr>
          <p:cNvPr id="137249" name="Group 33"/>
          <p:cNvGrpSpPr>
            <a:grpSpLocks/>
          </p:cNvGrpSpPr>
          <p:nvPr/>
        </p:nvGrpSpPr>
        <p:grpSpPr bwMode="auto">
          <a:xfrm>
            <a:off x="5116513" y="4535488"/>
            <a:ext cx="4024312" cy="2322512"/>
            <a:chOff x="3223" y="2857"/>
            <a:chExt cx="2535" cy="1463"/>
          </a:xfrm>
        </p:grpSpPr>
        <p:pic>
          <p:nvPicPr>
            <p:cNvPr id="31752" name="Picture 30" descr="02_1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" t="7500" r="5624" b="22501"/>
            <a:stretch>
              <a:fillRect/>
            </a:stretch>
          </p:blipFill>
          <p:spPr bwMode="auto">
            <a:xfrm>
              <a:off x="3223" y="2857"/>
              <a:ext cx="2535" cy="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753" name="Rectangle 31"/>
            <p:cNvSpPr>
              <a:spLocks noChangeArrowheads="1"/>
            </p:cNvSpPr>
            <p:nvPr/>
          </p:nvSpPr>
          <p:spPr bwMode="auto">
            <a:xfrm>
              <a:off x="4468" y="326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  <p:sp>
          <p:nvSpPr>
            <p:cNvPr id="31754" name="Rectangle 32"/>
            <p:cNvSpPr>
              <a:spLocks noChangeArrowheads="1"/>
            </p:cNvSpPr>
            <p:nvPr/>
          </p:nvSpPr>
          <p:spPr bwMode="auto">
            <a:xfrm>
              <a:off x="4468" y="384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</p:grp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0960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Chemical reactivity</a:t>
            </a:r>
          </a:p>
        </p:txBody>
      </p:sp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7543800" cy="2182813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/>
            <a:r>
              <a:rPr lang="en-US" altLang="en-US" sz="2800" b="1" dirty="0">
                <a:solidFill>
                  <a:srgbClr val="FF0000"/>
                </a:solidFill>
              </a:rPr>
              <a:t>Octet rule</a:t>
            </a:r>
            <a:r>
              <a:rPr lang="en-US" altLang="en-US" sz="2800" dirty="0"/>
              <a:t>: Atoms tend to establish completely-full outer energy levels.</a:t>
            </a:r>
          </a:p>
          <a:p>
            <a:pPr marL="609600" indent="-609600" eaLnBrk="1" hangingPunct="1"/>
            <a:endParaRPr lang="en-US" altLang="en-US" sz="2800" dirty="0"/>
          </a:p>
          <a:p>
            <a:pPr marL="609600" indent="-609600" eaLnBrk="1" hangingPunct="1"/>
            <a:r>
              <a:rPr lang="en-US" altLang="en-US" sz="2800" dirty="0"/>
              <a:t>Atoms with full energy levels are less reactive than atoms with unfilled energy levels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841375" y="3568700"/>
            <a:ext cx="7891463" cy="54927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CC0000"/>
                </a:solidFill>
              </a:rPr>
              <a:t>This tendency drives chemical reactions…</a:t>
            </a: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2133600" y="4191000"/>
            <a:ext cx="3551237" cy="54927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CC0000"/>
                </a:solidFill>
              </a:rPr>
              <a:t>and creates bonds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048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Valence electrons</a:t>
            </a:r>
            <a:r>
              <a:rPr lang="en-US" sz="1600" dirty="0">
                <a:solidFill>
                  <a:srgbClr val="0000FF"/>
                </a:solidFill>
              </a:rPr>
              <a:t> are those in the outermost shell, or </a:t>
            </a:r>
            <a:r>
              <a:rPr lang="en-US" sz="1600" b="1" dirty="0">
                <a:solidFill>
                  <a:srgbClr val="0000FF"/>
                </a:solidFill>
              </a:rPr>
              <a:t>valence shell</a:t>
            </a:r>
          </a:p>
        </p:txBody>
      </p:sp>
    </p:spTree>
    <p:extLst>
      <p:ext uri="{BB962C8B-B14F-4D97-AF65-F5344CB8AC3E}">
        <p14:creationId xmlns:p14="http://schemas.microsoft.com/office/powerpoint/2010/main" val="7708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05" name="Group 13"/>
          <p:cNvGrpSpPr>
            <a:grpSpLocks/>
          </p:cNvGrpSpPr>
          <p:nvPr/>
        </p:nvGrpSpPr>
        <p:grpSpPr bwMode="auto">
          <a:xfrm>
            <a:off x="5943599" y="3781425"/>
            <a:ext cx="3038475" cy="2911475"/>
            <a:chOff x="3123" y="2382"/>
            <a:chExt cx="2535" cy="1834"/>
          </a:xfrm>
        </p:grpSpPr>
        <p:grpSp>
          <p:nvGrpSpPr>
            <p:cNvPr id="34827" name="Group 4"/>
            <p:cNvGrpSpPr>
              <a:grpSpLocks/>
            </p:cNvGrpSpPr>
            <p:nvPr/>
          </p:nvGrpSpPr>
          <p:grpSpPr bwMode="auto">
            <a:xfrm>
              <a:off x="3123" y="2537"/>
              <a:ext cx="2535" cy="1463"/>
              <a:chOff x="3223" y="2857"/>
              <a:chExt cx="2535" cy="1463"/>
            </a:xfrm>
          </p:grpSpPr>
          <p:pic>
            <p:nvPicPr>
              <p:cNvPr id="34830" name="Picture 5" descr="02_10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5" t="7500" r="5624" b="22501"/>
              <a:stretch>
                <a:fillRect/>
              </a:stretch>
            </p:blipFill>
            <p:spPr bwMode="auto">
              <a:xfrm>
                <a:off x="3223" y="2857"/>
                <a:ext cx="2535" cy="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4831" name="Rectangle 6"/>
              <p:cNvSpPr>
                <a:spLocks noChangeArrowheads="1"/>
              </p:cNvSpPr>
              <p:nvPr/>
            </p:nvSpPr>
            <p:spPr bwMode="auto">
              <a:xfrm>
                <a:off x="4468" y="3260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–</a:t>
                </a:r>
                <a:endParaRPr lang="en-US" sz="1400" b="1"/>
              </a:p>
            </p:txBody>
          </p:sp>
          <p:sp>
            <p:nvSpPr>
              <p:cNvPr id="34832" name="Rectangle 7"/>
              <p:cNvSpPr>
                <a:spLocks noChangeArrowheads="1"/>
              </p:cNvSpPr>
              <p:nvPr/>
            </p:nvSpPr>
            <p:spPr bwMode="auto">
              <a:xfrm>
                <a:off x="4468" y="3844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</a:rPr>
                  <a:t>–</a:t>
                </a:r>
                <a:endParaRPr lang="en-US" sz="1400" b="1" dirty="0"/>
              </a:p>
            </p:txBody>
          </p:sp>
        </p:grp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3566" y="3986"/>
              <a:ext cx="165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 (hydrogen gas)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3612" y="2382"/>
              <a:ext cx="1556" cy="269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CC0000"/>
                  </a:solidFill>
                </a:rPr>
                <a:t>Covalent bond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276225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Bonds in Biology</a:t>
            </a:r>
          </a:p>
        </p:txBody>
      </p:sp>
      <p:sp>
        <p:nvSpPr>
          <p:cNvPr id="238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344613"/>
            <a:ext cx="6715125" cy="52451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Bonds between molecules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hydrogen bonds</a:t>
            </a:r>
          </a:p>
          <a:p>
            <a:pPr marL="1371600" lvl="2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attraction between + and –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hydrophobic</a:t>
            </a:r>
            <a:r>
              <a:rPr lang="en-US" sz="2800" dirty="0">
                <a:latin typeface="Arial" charset="0"/>
              </a:rPr>
              <a:t> &amp; </a:t>
            </a: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hydrophilic</a:t>
            </a:r>
            <a:r>
              <a:rPr lang="en-US" sz="2800" dirty="0">
                <a:latin typeface="Arial" charset="0"/>
              </a:rPr>
              <a:t> interactions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van </a:t>
            </a:r>
            <a:r>
              <a:rPr lang="en-US" sz="2800" dirty="0" err="1">
                <a:latin typeface="Arial" charset="0"/>
              </a:rPr>
              <a:t>derWaals</a:t>
            </a:r>
            <a:r>
              <a:rPr lang="en-US" sz="2800" dirty="0">
                <a:latin typeface="Arial" charset="0"/>
              </a:rPr>
              <a:t> forces</a:t>
            </a:r>
          </a:p>
          <a:p>
            <a:pPr lvl="1" eaLnBrk="1" hangingPunct="1"/>
            <a:endParaRPr lang="en-US" sz="2800" dirty="0">
              <a:latin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Bonds between atoms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covalent bonds</a:t>
            </a:r>
            <a:r>
              <a:rPr lang="en-US" sz="2800" dirty="0">
                <a:latin typeface="Arial" charset="0"/>
              </a:rPr>
              <a:t> share electrons</a:t>
            </a:r>
            <a:endParaRPr lang="en-US" sz="2800" u="sng" dirty="0">
              <a:solidFill>
                <a:srgbClr val="CC0000"/>
              </a:solidFill>
              <a:latin typeface="Arial" charset="0"/>
            </a:endParaRP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Ionic </a:t>
            </a:r>
            <a:r>
              <a:rPr lang="en-US" sz="2800" dirty="0">
                <a:latin typeface="Arial" charset="0"/>
              </a:rPr>
              <a:t>transfer electrons</a:t>
            </a:r>
          </a:p>
        </p:txBody>
      </p:sp>
      <p:grpSp>
        <p:nvGrpSpPr>
          <p:cNvPr id="238608" name="Group 16"/>
          <p:cNvGrpSpPr>
            <a:grpSpLocks/>
          </p:cNvGrpSpPr>
          <p:nvPr/>
        </p:nvGrpSpPr>
        <p:grpSpPr bwMode="auto">
          <a:xfrm>
            <a:off x="6335713" y="381000"/>
            <a:ext cx="2627312" cy="3235325"/>
            <a:chOff x="3991" y="240"/>
            <a:chExt cx="1655" cy="2038"/>
          </a:xfrm>
        </p:grpSpPr>
        <p:grpSp>
          <p:nvGrpSpPr>
            <p:cNvPr id="34822" name="Group 12"/>
            <p:cNvGrpSpPr>
              <a:grpSpLocks/>
            </p:cNvGrpSpPr>
            <p:nvPr/>
          </p:nvGrpSpPr>
          <p:grpSpPr bwMode="auto">
            <a:xfrm>
              <a:off x="3991" y="240"/>
              <a:ext cx="1655" cy="2038"/>
              <a:chOff x="3991" y="240"/>
              <a:chExt cx="1655" cy="2038"/>
            </a:xfrm>
          </p:grpSpPr>
          <p:pic>
            <p:nvPicPr>
              <p:cNvPr id="34825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5" y="528"/>
                <a:ext cx="1306" cy="17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Rectangle 11"/>
              <p:cNvSpPr>
                <a:spLocks noChangeArrowheads="1"/>
              </p:cNvSpPr>
              <p:nvPr/>
            </p:nvSpPr>
            <p:spPr bwMode="auto">
              <a:xfrm>
                <a:off x="3991" y="240"/>
                <a:ext cx="1655" cy="269"/>
              </a:xfrm>
              <a:prstGeom prst="rect">
                <a:avLst/>
              </a:prstGeom>
              <a:solidFill>
                <a:srgbClr val="FFCC1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</a:rPr>
                  <a:t>Hydrogen bond</a:t>
                </a:r>
              </a:p>
            </p:txBody>
          </p:sp>
        </p:grpSp>
        <p:sp>
          <p:nvSpPr>
            <p:cNvPr id="34823" name="Rectangle 14"/>
            <p:cNvSpPr>
              <a:spLocks noChangeArrowheads="1"/>
            </p:cNvSpPr>
            <p:nvPr/>
          </p:nvSpPr>
          <p:spPr bwMode="auto">
            <a:xfrm>
              <a:off x="5034" y="607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O</a:t>
              </a:r>
            </a:p>
          </p:txBody>
        </p:sp>
        <p:sp>
          <p:nvSpPr>
            <p:cNvPr id="34824" name="Rectangle 15"/>
            <p:cNvSpPr>
              <a:spLocks noChangeArrowheads="1"/>
            </p:cNvSpPr>
            <p:nvPr/>
          </p:nvSpPr>
          <p:spPr bwMode="auto">
            <a:xfrm>
              <a:off x="5034" y="1513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1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Atoms sometimes strip electrons from their bonding partners</a:t>
            </a:r>
          </a:p>
          <a:p>
            <a:r>
              <a:rPr lang="en-US" dirty="0" smtClean="0"/>
              <a:t>An example is the transfer of an electron from sodium to chlorine</a:t>
            </a:r>
          </a:p>
          <a:p>
            <a:r>
              <a:rPr lang="en-US" dirty="0" smtClean="0"/>
              <a:t>After the transfer of an electron, both atoms have charges</a:t>
            </a:r>
          </a:p>
          <a:p>
            <a:r>
              <a:rPr lang="en-US" dirty="0" smtClean="0"/>
              <a:t>A charged atom (or molecule) is called an </a:t>
            </a:r>
            <a:r>
              <a:rPr lang="en-US" b="1" dirty="0" smtClean="0"/>
              <a:t>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 dirty="0">
                <a:solidFill>
                  <a:schemeClr val="tx1"/>
                </a:solidFill>
                <a:latin typeface="Tempus Sans ITC" charset="0"/>
              </a:rPr>
              <a:t>IONIC BONDING</a:t>
            </a:r>
            <a:r>
              <a:rPr lang="en-US" sz="3600" u="sng" dirty="0" smtClean="0">
                <a:solidFill>
                  <a:schemeClr val="tx1"/>
                </a:solidFill>
                <a:latin typeface="Tempus Sans ITC" charset="0"/>
              </a:rPr>
              <a:t>: </a:t>
            </a:r>
            <a:r>
              <a:rPr lang="en-US" sz="3600" dirty="0" smtClean="0">
                <a:solidFill>
                  <a:srgbClr val="0000FF"/>
                </a:solidFill>
                <a:latin typeface="Tempus Sans ITC" charset="0"/>
              </a:rPr>
              <a:t>transfer of electrons</a:t>
            </a:r>
            <a:endParaRPr lang="en-US" sz="3600" dirty="0">
              <a:solidFill>
                <a:srgbClr val="0000FF"/>
              </a:solidFill>
              <a:latin typeface="Tempus Sans ITC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empus Sans ITC" charset="0"/>
              </a:rPr>
              <a:t>Metal-nonmetal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4419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Transfer of electrons always results in a polar bond and a polar molecules.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800600" y="28194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Tempus Sans ITC" charset="0"/>
              </a:rPr>
              <a:t>Cation</a:t>
            </a: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: (+) loss of electrons Na</a:t>
            </a:r>
            <a:r>
              <a:rPr lang="en-US" sz="2400" baseline="30000" dirty="0">
                <a:solidFill>
                  <a:schemeClr val="tx1"/>
                </a:solidFill>
                <a:latin typeface="Tempus Sans ITC" charset="0"/>
              </a:rPr>
              <a:t>+</a:t>
            </a:r>
            <a:endParaRPr lang="en-US" sz="2400" dirty="0">
              <a:solidFill>
                <a:schemeClr val="tx1"/>
              </a:solidFill>
              <a:latin typeface="Tempus Sans ITC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00600" y="43434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Anion (-) gain of electrons </a:t>
            </a:r>
            <a:r>
              <a:rPr lang="en-US" sz="2400" dirty="0" err="1">
                <a:solidFill>
                  <a:schemeClr val="tx1"/>
                </a:solidFill>
                <a:latin typeface="Tempus Sans ITC" charset="0"/>
              </a:rPr>
              <a:t>Cl</a:t>
            </a:r>
            <a:r>
              <a:rPr lang="en-US" sz="2400" baseline="30000" dirty="0">
                <a:solidFill>
                  <a:schemeClr val="tx1"/>
                </a:solidFill>
                <a:latin typeface="Tempus Sans ITC" charset="0"/>
              </a:rPr>
              <a:t>-</a:t>
            </a:r>
            <a:endParaRPr lang="en-US" sz="2400" dirty="0">
              <a:solidFill>
                <a:schemeClr val="tx1"/>
              </a:solidFill>
              <a:latin typeface="Tempus Sans ITC" charset="0"/>
            </a:endParaRPr>
          </a:p>
        </p:txBody>
      </p:sp>
      <p:pic>
        <p:nvPicPr>
          <p:cNvPr id="43015" name="Picture 7" descr="ILo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273603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Supercompressed_electrovale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1828800"/>
            <a:ext cx="412198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791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the transfer of an electron, both atoms have charges</a:t>
            </a:r>
          </a:p>
          <a:p>
            <a:r>
              <a:rPr lang="en-US" dirty="0"/>
              <a:t>A charged atom (or molecule) is called an </a:t>
            </a:r>
            <a:r>
              <a:rPr lang="en-US" b="1" dirty="0"/>
              <a:t>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24 at 10.1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013700" cy="3175000"/>
          </a:xfrm>
          <a:prstGeom prst="rect">
            <a:avLst/>
          </a:prstGeom>
        </p:spPr>
      </p:pic>
      <p:pic>
        <p:nvPicPr>
          <p:cNvPr id="4" name="Picture 3" descr="Screen Shot 2017-08-24 at 10.1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769783"/>
            <a:ext cx="6718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 dirty="0">
                <a:solidFill>
                  <a:schemeClr val="tx1"/>
                </a:solidFill>
                <a:latin typeface="Tempus Sans ITC" charset="0"/>
              </a:rPr>
              <a:t>COVALENT </a:t>
            </a:r>
            <a:r>
              <a:rPr lang="en-US" sz="3600" u="sng" dirty="0" smtClean="0">
                <a:solidFill>
                  <a:schemeClr val="tx1"/>
                </a:solidFill>
                <a:latin typeface="Tempus Sans ITC" charset="0"/>
              </a:rPr>
              <a:t>BONDING: </a:t>
            </a:r>
            <a:r>
              <a:rPr lang="en-US" sz="2800" dirty="0" smtClean="0"/>
              <a:t>sharing </a:t>
            </a:r>
            <a:r>
              <a:rPr lang="en-US" sz="2800" dirty="0"/>
              <a:t>of </a:t>
            </a:r>
            <a:r>
              <a:rPr lang="en-US" sz="2800" dirty="0" smtClean="0"/>
              <a:t>electrons</a:t>
            </a:r>
            <a:endParaRPr lang="en-US" sz="2800" u="sng" dirty="0">
              <a:solidFill>
                <a:schemeClr val="tx1"/>
              </a:solidFill>
              <a:latin typeface="Tempus Sans ITC" charset="0"/>
            </a:endParaRPr>
          </a:p>
        </p:txBody>
      </p:sp>
      <p:pic>
        <p:nvPicPr>
          <p:cNvPr id="35843" name="Picture 3" descr="img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25586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Nonmetal-nonmetal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76800" y="1371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Pair of electrons shared unequally = polar bond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5410200" y="20574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  <a:latin typeface="Tempus Sans ITC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O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1000" y="3886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H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447800" y="3886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H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914400" y="3352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O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62000" y="3810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29540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28600" y="441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(structural formula)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04800" y="2667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(molecular formula)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52400" y="5214371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empus Sans ITC" charset="0"/>
              </a:rPr>
              <a:t>Electronegativity: the ability to attract electrons</a:t>
            </a:r>
            <a:br>
              <a:rPr lang="en-US" sz="2800" dirty="0" smtClean="0">
                <a:solidFill>
                  <a:srgbClr val="0000FF"/>
                </a:solidFill>
                <a:latin typeface="Tempus Sans ITC" charset="0"/>
              </a:rPr>
            </a:br>
            <a:r>
              <a:rPr lang="en-US" sz="2800" dirty="0" smtClean="0"/>
              <a:t>The more electronegative an atom is, the more strongly it pulls shared electrons toward itself</a:t>
            </a:r>
            <a:endParaRPr lang="en-US" sz="2800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239000" y="38100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empus Sans ITC" charset="0"/>
              </a:rPr>
              <a:t>Polar molecule</a:t>
            </a:r>
          </a:p>
        </p:txBody>
      </p:sp>
    </p:spTree>
    <p:extLst>
      <p:ext uri="{BB962C8B-B14F-4D97-AF65-F5344CB8AC3E}">
        <p14:creationId xmlns:p14="http://schemas.microsoft.com/office/powerpoint/2010/main" val="3344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16800"/>
          <a:stretch>
            <a:fillRect/>
          </a:stretch>
        </p:blipFill>
        <p:spPr bwMode="auto">
          <a:xfrm>
            <a:off x="4962525" y="1814513"/>
            <a:ext cx="3970338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covalent bonds</a:t>
            </a:r>
          </a:p>
        </p:txBody>
      </p:sp>
      <p:sp>
        <p:nvSpPr>
          <p:cNvPr id="144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46307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2 atoms can share &gt;1 pair of electrons</a:t>
            </a:r>
          </a:p>
          <a:p>
            <a:pPr lvl="1" eaLnBrk="1" hangingPunct="1"/>
            <a:r>
              <a:rPr lang="en-US">
                <a:latin typeface="Arial" charset="0"/>
              </a:rPr>
              <a:t>double bonds </a:t>
            </a:r>
          </a:p>
          <a:p>
            <a:pPr lvl="2" eaLnBrk="1" hangingPunct="1"/>
            <a:r>
              <a:rPr lang="en-US">
                <a:latin typeface="Arial" charset="0"/>
              </a:rPr>
              <a:t>2 pairs of electrons</a:t>
            </a:r>
          </a:p>
          <a:p>
            <a:pPr lvl="1" eaLnBrk="1" hangingPunct="1"/>
            <a:r>
              <a:rPr lang="en-US">
                <a:latin typeface="Arial" charset="0"/>
              </a:rPr>
              <a:t>triple bonds</a:t>
            </a:r>
          </a:p>
          <a:p>
            <a:pPr lvl="2" eaLnBrk="1" hangingPunct="1"/>
            <a:r>
              <a:rPr lang="en-US">
                <a:latin typeface="Arial" charset="0"/>
              </a:rPr>
              <a:t>3 pairs of electrons</a:t>
            </a:r>
          </a:p>
          <a:p>
            <a:pPr eaLnBrk="1" hangingPunct="1"/>
            <a:r>
              <a:rPr lang="en-US" u="sng">
                <a:solidFill>
                  <a:srgbClr val="CC0000"/>
                </a:solidFill>
                <a:latin typeface="Arial" charset="0"/>
              </a:rPr>
              <a:t>Very strong bonds</a:t>
            </a:r>
            <a:endParaRPr lang="en-US">
              <a:latin typeface="Arial" charset="0"/>
            </a:endParaRPr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4999038" y="5159375"/>
            <a:ext cx="1879600" cy="16986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44402" name="Group 18"/>
          <p:cNvGrpSpPr>
            <a:grpSpLocks/>
          </p:cNvGrpSpPr>
          <p:nvPr/>
        </p:nvGrpSpPr>
        <p:grpSpPr bwMode="auto">
          <a:xfrm>
            <a:off x="3659188" y="5310188"/>
            <a:ext cx="1165225" cy="1547812"/>
            <a:chOff x="2305" y="3345"/>
            <a:chExt cx="734" cy="975"/>
          </a:xfrm>
        </p:grpSpPr>
        <p:sp>
          <p:nvSpPr>
            <p:cNvPr id="38921" name="Rectangle 13"/>
            <p:cNvSpPr>
              <a:spLocks noChangeArrowheads="1"/>
            </p:cNvSpPr>
            <p:nvPr/>
          </p:nvSpPr>
          <p:spPr bwMode="auto">
            <a:xfrm>
              <a:off x="2591" y="3345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8922" name="Rectangle 12"/>
            <p:cNvSpPr>
              <a:spLocks noChangeArrowheads="1"/>
            </p:cNvSpPr>
            <p:nvPr/>
          </p:nvSpPr>
          <p:spPr bwMode="auto">
            <a:xfrm>
              <a:off x="2305" y="3698"/>
              <a:ext cx="7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H–C–H</a:t>
              </a:r>
            </a:p>
          </p:txBody>
        </p:sp>
        <p:sp>
          <p:nvSpPr>
            <p:cNvPr id="38923" name="Rectangle 14"/>
            <p:cNvSpPr>
              <a:spLocks noChangeArrowheads="1"/>
            </p:cNvSpPr>
            <p:nvPr/>
          </p:nvSpPr>
          <p:spPr bwMode="auto">
            <a:xfrm>
              <a:off x="2591" y="4051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8924" name="Rectangle 15"/>
            <p:cNvSpPr>
              <a:spLocks noChangeArrowheads="1"/>
            </p:cNvSpPr>
            <p:nvPr/>
          </p:nvSpPr>
          <p:spPr bwMode="auto">
            <a:xfrm rot="-5400000">
              <a:off x="2593" y="3522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8925" name="Rectangle 16"/>
            <p:cNvSpPr>
              <a:spLocks noChangeArrowheads="1"/>
            </p:cNvSpPr>
            <p:nvPr/>
          </p:nvSpPr>
          <p:spPr bwMode="auto">
            <a:xfrm rot="-5400000">
              <a:off x="2593" y="3875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–</a:t>
              </a:r>
            </a:p>
          </p:txBody>
        </p:sp>
      </p:grpSp>
      <p:pic>
        <p:nvPicPr>
          <p:cNvPr id="144403" name="Picture 19" descr="pengui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04" name="AutoShape 20"/>
          <p:cNvSpPr>
            <a:spLocks noChangeArrowheads="1"/>
          </p:cNvSpPr>
          <p:nvPr/>
        </p:nvSpPr>
        <p:spPr bwMode="auto">
          <a:xfrm flipH="1">
            <a:off x="1616075" y="4745038"/>
            <a:ext cx="1763713" cy="922337"/>
          </a:xfrm>
          <a:prstGeom prst="wedgeEllipseCallout">
            <a:avLst>
              <a:gd name="adj1" fmla="val 83662"/>
              <a:gd name="adj2" fmla="val 6101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  <a:t>More is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  <a:t>better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Covalent Bonds</a:t>
            </a:r>
            <a:endParaRPr lang="en-US" dirty="0"/>
          </a:p>
        </p:txBody>
      </p:sp>
      <p:pic>
        <p:nvPicPr>
          <p:cNvPr id="7" name="Picture 6" descr="rav65819_02_02_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3" y="1066800"/>
            <a:ext cx="6796386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082040" y="213360"/>
            <a:ext cx="697992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2.1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199" cy="521718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dirty="0"/>
              <a:t>Differences in electronegativity dictate how electrons are distributed in covalent bonds.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nonpolar covalent bonds</a:t>
            </a:r>
            <a:r>
              <a:rPr lang="en-US" altLang="en-US" dirty="0"/>
              <a:t> = equal sharing of electrons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polar covalent bonds</a:t>
            </a:r>
            <a:r>
              <a:rPr lang="en-US" altLang="en-US" dirty="0"/>
              <a:t> = unequal sharing of electrons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0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 Shot 2017-08-24 at 8.5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200400"/>
            <a:ext cx="447143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5667" r="11681" b="6494"/>
          <a:stretch>
            <a:fillRect/>
          </a:stretch>
        </p:blipFill>
        <p:spPr bwMode="auto">
          <a:xfrm>
            <a:off x="5895975" y="4572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3" name="Group 13"/>
          <p:cNvGrpSpPr>
            <a:grpSpLocks/>
          </p:cNvGrpSpPr>
          <p:nvPr/>
        </p:nvGrpSpPr>
        <p:grpSpPr bwMode="auto">
          <a:xfrm>
            <a:off x="5486400" y="3109913"/>
            <a:ext cx="3556000" cy="3544887"/>
            <a:chOff x="3205" y="2084"/>
            <a:chExt cx="2240" cy="2233"/>
          </a:xfrm>
        </p:grpSpPr>
        <p:pic>
          <p:nvPicPr>
            <p:cNvPr id="40972" name="Picture 8" descr="02_12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0250" b="22501"/>
            <a:stretch>
              <a:fillRect/>
            </a:stretch>
          </p:blipFill>
          <p:spPr bwMode="auto">
            <a:xfrm>
              <a:off x="3205" y="2084"/>
              <a:ext cx="2200" cy="2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3688" y="2413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3688" y="3747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4741" y="3115"/>
              <a:ext cx="70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Oxygen</a:t>
              </a:r>
              <a:endParaRPr lang="en-US" sz="2000" b="1"/>
            </a:p>
          </p:txBody>
        </p:sp>
      </p:grp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Polar covalent bonds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73100" y="1371600"/>
            <a:ext cx="53911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Pair of electrons </a:t>
            </a:r>
            <a:r>
              <a:rPr lang="en-US" u="sng">
                <a:solidFill>
                  <a:srgbClr val="CC0000"/>
                </a:solidFill>
                <a:latin typeface="Arial" charset="0"/>
              </a:rPr>
              <a:t>shared unequally</a:t>
            </a:r>
            <a:r>
              <a:rPr lang="en-US">
                <a:latin typeface="Arial" charset="0"/>
              </a:rPr>
              <a:t> by 2 atoms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Water = O  +  H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oxygen has stronger “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attraction</a:t>
            </a:r>
            <a:r>
              <a:rPr lang="en-US">
                <a:latin typeface="Arial" charset="0"/>
              </a:rPr>
              <a:t>” for the electrons than hydrogen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oxygen has higher </a:t>
            </a:r>
            <a:r>
              <a:rPr lang="en-US" u="sng">
                <a:solidFill>
                  <a:srgbClr val="CC0000"/>
                </a:solidFill>
                <a:latin typeface="Arial" charset="0"/>
              </a:rPr>
              <a:t>electronegativity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water is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a </a:t>
            </a:r>
            <a:r>
              <a:rPr lang="en-US" u="sng">
                <a:solidFill>
                  <a:srgbClr val="CC0000"/>
                </a:solidFill>
                <a:latin typeface="Arial" charset="0"/>
              </a:rPr>
              <a:t>polar molecule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+ vs – poles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leads to many interesting properties of water…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5527675" y="3184525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5540375" y="6173788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8588375" y="36195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7945438" y="322262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8588375" y="56578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7947025" y="604043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614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 Chemical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Most of the strongest bonds in organisms are covalent bonds that form a cell</a:t>
            </a:r>
            <a:r>
              <a:rPr lang="ja-JP" altLang="en-US" smtClean="0"/>
              <a:t>’</a:t>
            </a:r>
            <a:r>
              <a:rPr lang="en-US" altLang="ja-JP" smtClean="0"/>
              <a:t>s molecules</a:t>
            </a:r>
          </a:p>
          <a:p>
            <a:r>
              <a:rPr lang="en-US" smtClean="0"/>
              <a:t>Many large biological molecules are held in their functional form by weak bonds</a:t>
            </a:r>
          </a:p>
          <a:p>
            <a:r>
              <a:rPr lang="en-US" smtClean="0"/>
              <a:t>The reversibility of weak bonds can be an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Within a water molecule, the bonds between oxygen and hydrogen are highly </a:t>
            </a:r>
            <a:r>
              <a:rPr lang="en-US" altLang="en-US" dirty="0" smtClean="0"/>
              <a:t>polar</a:t>
            </a:r>
          </a:p>
          <a:p>
            <a:pPr lvl="1"/>
            <a:r>
              <a:rPr lang="en-US" altLang="en-US" dirty="0" smtClean="0"/>
              <a:t>oxygen </a:t>
            </a:r>
            <a:r>
              <a:rPr lang="en-US" altLang="en-US" dirty="0"/>
              <a:t>is partially </a:t>
            </a:r>
            <a:r>
              <a:rPr lang="en-US" altLang="en-US" dirty="0" smtClean="0"/>
              <a:t>negative</a:t>
            </a:r>
          </a:p>
          <a:p>
            <a:pPr lvl="1"/>
            <a:r>
              <a:rPr lang="en-US" altLang="en-US" dirty="0" smtClean="0"/>
              <a:t>hydrogen </a:t>
            </a:r>
            <a:r>
              <a:rPr lang="en-US" altLang="en-US" dirty="0"/>
              <a:t>is </a:t>
            </a:r>
            <a:r>
              <a:rPr lang="en-US" altLang="en-US" dirty="0" smtClean="0"/>
              <a:t>partially positive</a:t>
            </a:r>
          </a:p>
          <a:p>
            <a:pPr>
              <a:lnSpc>
                <a:spcPct val="90000"/>
              </a:lnSpc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Hydrogen </a:t>
            </a:r>
            <a:r>
              <a:rPr lang="en-US" altLang="en-US" b="1" dirty="0">
                <a:solidFill>
                  <a:srgbClr val="FF0000"/>
                </a:solidFill>
              </a:rPr>
              <a:t>bonds</a:t>
            </a:r>
            <a:r>
              <a:rPr lang="en-US" altLang="en-US" dirty="0"/>
              <a:t> are weak attractions between the partially negative oxygen of one water molecule and the partially positive hydrogen of a </a:t>
            </a:r>
            <a:r>
              <a:rPr lang="en-US" altLang="en-US" i="1" dirty="0"/>
              <a:t>different</a:t>
            </a:r>
            <a:r>
              <a:rPr lang="en-US" altLang="en-US" dirty="0"/>
              <a:t> water </a:t>
            </a:r>
            <a:r>
              <a:rPr lang="en-US" altLang="en-US" dirty="0" smtClean="0"/>
              <a:t>molecule.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Hydrogen </a:t>
            </a:r>
            <a:r>
              <a:rPr lang="en-US" altLang="en-US" dirty="0"/>
              <a:t>bonds can form between water molecules or between water and another charged molecule.</a:t>
            </a:r>
            <a:endParaRPr lang="en-US" alt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0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1"/>
            <a:ext cx="3762299" cy="3124200"/>
          </a:xfrm>
          <a:prstGeom prst="rect">
            <a:avLst/>
          </a:prstGeom>
        </p:spPr>
      </p:pic>
      <p:pic>
        <p:nvPicPr>
          <p:cNvPr id="6" name="Picture 6" descr="rav65819_02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10983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4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Van der Waals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199" cy="5217186"/>
          </a:xfrm>
        </p:spPr>
        <p:txBody>
          <a:bodyPr/>
          <a:lstStyle/>
          <a:p>
            <a:r>
              <a:rPr lang="en-US" dirty="0" smtClean="0"/>
              <a:t>If electrons are not evenly distributed, they </a:t>
            </a:r>
            <a:r>
              <a:rPr lang="en-CA" dirty="0" smtClean="0"/>
              <a:t>may accumulate by chance in one part of a molecule</a:t>
            </a:r>
            <a:endParaRPr lang="en-US" altLang="ja-JP" dirty="0" smtClean="0"/>
          </a:p>
          <a:p>
            <a:r>
              <a:rPr lang="en-US" b="1" dirty="0" smtClean="0"/>
              <a:t>Van der Waals interactions</a:t>
            </a:r>
            <a:r>
              <a:rPr lang="en-US" dirty="0" smtClean="0"/>
              <a:t> are attractions between molecules that are close together as a result of these charges</a:t>
            </a:r>
          </a:p>
          <a:p>
            <a:r>
              <a:rPr lang="en-US" dirty="0"/>
              <a:t>Collectively, such interactions can be strong, as between molecules of a gecko</a:t>
            </a:r>
            <a:r>
              <a:rPr lang="ja-JP" altLang="en-US" dirty="0"/>
              <a:t>’</a:t>
            </a:r>
            <a:r>
              <a:rPr lang="en-US" altLang="ja-JP" dirty="0"/>
              <a:t>s toe hairs and a wall surface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4958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600"/>
            <a:ext cx="1825855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72910"/>
            <a:ext cx="4114800" cy="5217186"/>
          </a:xfrm>
        </p:spPr>
        <p:txBody>
          <a:bodyPr/>
          <a:lstStyle/>
          <a:p>
            <a:r>
              <a:rPr lang="en-US" dirty="0" smtClean="0"/>
              <a:t>A molecule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size and shape are key to its function</a:t>
            </a:r>
          </a:p>
          <a:p>
            <a:r>
              <a:rPr lang="en-US" dirty="0" smtClean="0"/>
              <a:t>A molecule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shape is determined by the positions of its atoms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orbitals</a:t>
            </a:r>
          </a:p>
        </p:txBody>
      </p:sp>
      <p:pic>
        <p:nvPicPr>
          <p:cNvPr id="5" name="Picture 4" descr="Screen Shot 2017-08-24 at 10.2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358900"/>
            <a:ext cx="4902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28600"/>
            <a:ext cx="4267199" cy="5217186"/>
          </a:xfrm>
        </p:spPr>
        <p:txBody>
          <a:bodyPr/>
          <a:lstStyle/>
          <a:p>
            <a:r>
              <a:rPr lang="en-US" dirty="0" smtClean="0"/>
              <a:t>Molecular shape determines how biological molecules recognize and respond to one another </a:t>
            </a:r>
          </a:p>
          <a:p>
            <a:r>
              <a:rPr lang="en-US" dirty="0" smtClean="0"/>
              <a:t>Opiates, such as morphine, and naturally produced endorphins have similar effects because their shapes are similar and they bind the same receptors in the brain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0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 descr="Screen Shot 2017-08-24 at 10.2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89" y="1524000"/>
            <a:ext cx="4635500" cy="51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r>
              <a:rPr lang="en-US" smtClean="0"/>
              <a:t>Concept 2.4: Chemical reactions make and break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reactions</a:t>
            </a:r>
            <a:r>
              <a:rPr lang="en-US" dirty="0" smtClean="0"/>
              <a:t> are the making and breaking of chemical bonds</a:t>
            </a:r>
          </a:p>
          <a:p>
            <a:r>
              <a:rPr lang="en-US" dirty="0" smtClean="0"/>
              <a:t>The starting molecules of a chemical reaction are called </a:t>
            </a:r>
            <a:r>
              <a:rPr lang="en-US" b="1" dirty="0" smtClean="0"/>
              <a:t>reactants</a:t>
            </a:r>
          </a:p>
          <a:p>
            <a:r>
              <a:rPr lang="en-US" dirty="0" smtClean="0"/>
              <a:t>The final molecules of a chemical reaction are called </a:t>
            </a:r>
            <a:r>
              <a:rPr lang="en-US" b="1" dirty="0" smtClean="0"/>
              <a:t>products</a:t>
            </a:r>
          </a:p>
          <a:p>
            <a:r>
              <a:rPr lang="en-US" altLang="en-US" dirty="0" smtClean="0"/>
              <a:t>Whether </a:t>
            </a:r>
            <a:r>
              <a:rPr lang="en-US" altLang="en-US" dirty="0"/>
              <a:t>a chemical reaction occurs is influenced by</a:t>
            </a:r>
          </a:p>
          <a:p>
            <a:pPr>
              <a:buNone/>
            </a:pPr>
            <a:r>
              <a:rPr lang="en-US" altLang="en-US" dirty="0"/>
              <a:t>	-temperature</a:t>
            </a:r>
          </a:p>
          <a:p>
            <a:pPr>
              <a:buNone/>
            </a:pPr>
            <a:r>
              <a:rPr lang="en-US" altLang="en-US" dirty="0"/>
              <a:t>	-concentration of reactants and products</a:t>
            </a:r>
          </a:p>
          <a:p>
            <a:pPr>
              <a:buNone/>
            </a:pPr>
            <a:r>
              <a:rPr lang="en-US" altLang="en-US" dirty="0"/>
              <a:t>	-availability of a </a:t>
            </a:r>
            <a:r>
              <a:rPr lang="en-US" altLang="en-US" dirty="0" smtClean="0"/>
              <a:t>catalyst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>
            <a:fillRect/>
          </a:stretch>
        </p:blipFill>
        <p:spPr>
          <a:xfrm>
            <a:off x="298704" y="1697736"/>
            <a:ext cx="8546592" cy="34625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2.UN03</a:t>
            </a: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69579" y="3850100"/>
            <a:ext cx="59311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 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220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95079" y="4535900"/>
            <a:ext cx="147316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19129" y="3850100"/>
            <a:ext cx="3526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220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95517" y="4535900"/>
            <a:ext cx="136896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Chemical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reaction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33929" y="3850100"/>
            <a:ext cx="83195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 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05329" y="4535900"/>
            <a:ext cx="133369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30330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305800" cy="2362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400" smtClean="0"/>
              <a:t>There are 92 naturally occurring elements.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Only 12 elements are found in living organisms in substantial amounts.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Four elements make up 96.3% of human body weight: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- carbon, hydrogen, oxygen, nitrogen</a:t>
            </a:r>
          </a:p>
        </p:txBody>
      </p:sp>
    </p:spTree>
    <p:extLst>
      <p:ext uri="{BB962C8B-B14F-4D97-AF65-F5344CB8AC3E}">
        <p14:creationId xmlns:p14="http://schemas.microsoft.com/office/powerpoint/2010/main" val="29438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199" cy="5217186"/>
          </a:xfrm>
        </p:spPr>
        <p:txBody>
          <a:bodyPr/>
          <a:lstStyle/>
          <a:p>
            <a:r>
              <a:rPr lang="en-US" dirty="0" smtClean="0"/>
              <a:t>All chemical reactions are reversible: Products of the forward reaction become reactants for the reverse reaction</a:t>
            </a:r>
          </a:p>
          <a:p>
            <a:r>
              <a:rPr lang="en-US" dirty="0" smtClean="0"/>
              <a:t>The two opposite-headed arrows indicate that a reaction is reversible</a:t>
            </a:r>
          </a:p>
          <a:p>
            <a:pPr marL="0" indent="0" algn="ctr">
              <a:buNone/>
            </a:pPr>
            <a:r>
              <a:rPr lang="en-US" dirty="0" smtClean="0"/>
              <a:t>3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+</a:t>
            </a:r>
            <a:r>
              <a:rPr lang="en-US" dirty="0" smtClean="0"/>
              <a:t> N ⇌ 2 NH</a:t>
            </a:r>
            <a:r>
              <a:rPr lang="en-US" baseline="-25000" dirty="0" smtClean="0"/>
              <a:t>3</a:t>
            </a:r>
          </a:p>
          <a:p>
            <a:pPr marL="0" indent="0" algn="ctr">
              <a:buNone/>
            </a:pPr>
            <a:endParaRPr lang="en-US" baseline="-25000" dirty="0"/>
          </a:p>
          <a:p>
            <a:r>
              <a:rPr lang="en-US" b="1" dirty="0"/>
              <a:t>Chemical equilibrium</a:t>
            </a:r>
            <a:r>
              <a:rPr lang="en-US" dirty="0"/>
              <a:t> is reached when the forward and reverse reactions occur at the same rate </a:t>
            </a:r>
          </a:p>
          <a:p>
            <a:r>
              <a:rPr lang="en-US" dirty="0"/>
              <a:t>At equilibrium the relative concentrations of reactants and products do not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0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Molecules</a:t>
            </a:r>
            <a:r>
              <a:rPr lang="en-US" altLang="en-US" dirty="0" smtClean="0"/>
              <a:t> are groups of atoms held together in a stable association</a:t>
            </a:r>
            <a:r>
              <a:rPr lang="en-US" alt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Compounds</a:t>
            </a:r>
            <a:r>
              <a:rPr lang="en-US" altLang="en-US" dirty="0" smtClean="0"/>
              <a:t> </a:t>
            </a:r>
            <a:r>
              <a:rPr lang="en-US" altLang="en-US" dirty="0" smtClean="0"/>
              <a:t>are molecules containing more than one type of element.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Atoms are held together in molecules or compounds by </a:t>
            </a:r>
            <a:r>
              <a:rPr lang="en-US" altLang="en-US" b="1" dirty="0" smtClean="0">
                <a:solidFill>
                  <a:srgbClr val="FF0000"/>
                </a:solidFill>
              </a:rPr>
              <a:t>chemical bonds</a:t>
            </a:r>
            <a:r>
              <a:rPr lang="en-US" altLang="en-US" dirty="0" smtClean="0"/>
              <a:t>.</a:t>
            </a:r>
            <a:endParaRPr lang="en-US" altLang="en-US" b="1" dirty="0" smtClean="0">
              <a:solidFill>
                <a:srgbClr val="FFFF00"/>
              </a:solidFill>
            </a:endParaRPr>
          </a:p>
        </p:txBody>
      </p:sp>
      <p:sp>
        <p:nvSpPr>
          <p:cNvPr id="19487" name="SMARTInkShape-51"/>
          <p:cNvSpPr/>
          <p:nvPr>
            <p:custDataLst>
              <p:tags r:id="rId1"/>
            </p:custDataLst>
          </p:nvPr>
        </p:nvSpPr>
        <p:spPr bwMode="auto">
          <a:xfrm>
            <a:off x="6348549" y="5277394"/>
            <a:ext cx="6532" cy="32658"/>
          </a:xfrm>
          <a:custGeom>
            <a:avLst/>
            <a:gdLst/>
            <a:ahLst/>
            <a:cxnLst/>
            <a:rect l="0" t="0" r="0" b="0"/>
            <a:pathLst>
              <a:path w="6532" h="32658">
                <a:moveTo>
                  <a:pt x="0" y="0"/>
                </a:moveTo>
                <a:lnTo>
                  <a:pt x="0" y="0"/>
                </a:lnTo>
                <a:lnTo>
                  <a:pt x="6531" y="32657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8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mtClean="0"/>
              <a:t>All </a:t>
            </a:r>
            <a:r>
              <a:rPr lang="en-US" altLang="en-US" b="1" smtClean="0">
                <a:solidFill>
                  <a:srgbClr val="FF0000"/>
                </a:solidFill>
              </a:rPr>
              <a:t>matter</a:t>
            </a:r>
            <a:r>
              <a:rPr lang="en-US" altLang="en-US" smtClean="0"/>
              <a:t> is composed of </a:t>
            </a:r>
            <a:r>
              <a:rPr lang="en-US" altLang="en-US" b="1" smtClean="0">
                <a:solidFill>
                  <a:srgbClr val="FF0000"/>
                </a:solidFill>
              </a:rPr>
              <a:t>atoms</a:t>
            </a:r>
            <a:r>
              <a:rPr lang="en-US" altLang="en-US" smtClean="0"/>
              <a:t>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Understanding the structure of atoms is critical to understanding the nature of biological molecules.</a:t>
            </a:r>
          </a:p>
        </p:txBody>
      </p:sp>
    </p:spTree>
    <p:extLst>
      <p:ext uri="{BB962C8B-B14F-4D97-AF65-F5344CB8AC3E}">
        <p14:creationId xmlns:p14="http://schemas.microsoft.com/office/powerpoint/2010/main" val="2217509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20931"/>
            <a:ext cx="8839199" cy="52171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Atoms</a:t>
            </a:r>
            <a:r>
              <a:rPr lang="en-US" altLang="en-US" dirty="0" smtClean="0"/>
              <a:t> are composed of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b="1" dirty="0" smtClean="0">
                <a:solidFill>
                  <a:srgbClr val="FF0000"/>
                </a:solidFill>
              </a:rPr>
              <a:t>protons</a:t>
            </a:r>
            <a:r>
              <a:rPr lang="en-US" altLang="en-US" dirty="0" smtClean="0"/>
              <a:t> – positively charged particles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b="1" dirty="0" smtClean="0">
                <a:solidFill>
                  <a:srgbClr val="FF0000"/>
                </a:solidFill>
              </a:rPr>
              <a:t>neutrons</a:t>
            </a:r>
            <a:r>
              <a:rPr lang="en-US" altLang="en-US" dirty="0" smtClean="0"/>
              <a:t> – neutral particles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b="1" dirty="0" smtClean="0">
                <a:solidFill>
                  <a:srgbClr val="FF0000"/>
                </a:solidFill>
              </a:rPr>
              <a:t>electrons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– negatively charged particles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49" y="3352800"/>
            <a:ext cx="4141664" cy="3106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249" y="310448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Protons and neutrons are located in the </a:t>
            </a:r>
            <a:r>
              <a:rPr lang="en-US" altLang="en-US" b="1" dirty="0">
                <a:solidFill>
                  <a:srgbClr val="FF0000"/>
                </a:solidFill>
              </a:rPr>
              <a:t>nucleus</a:t>
            </a:r>
            <a:r>
              <a:rPr lang="en-US" altLang="en-US" dirty="0"/>
              <a:t>.  Electrons are found in orbitals surrounding the nucleus.</a:t>
            </a:r>
          </a:p>
        </p:txBody>
      </p:sp>
      <p:pic>
        <p:nvPicPr>
          <p:cNvPr id="7" name="Picture 6" descr="rav65819_02_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0"/>
          <a:stretch/>
        </p:blipFill>
        <p:spPr bwMode="auto">
          <a:xfrm>
            <a:off x="355599" y="5731926"/>
            <a:ext cx="456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28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199" cy="4737496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/>
              <a:t>element</a:t>
            </a:r>
            <a:r>
              <a:rPr lang="en-US" dirty="0"/>
              <a:t> is a substance that cannot be broken down to other substances by chemical reactions</a:t>
            </a:r>
          </a:p>
          <a:p>
            <a:r>
              <a:rPr lang="en-US" dirty="0"/>
              <a:t>A </a:t>
            </a:r>
            <a:r>
              <a:rPr lang="en-US" b="1" dirty="0"/>
              <a:t>compound</a:t>
            </a:r>
            <a:r>
              <a:rPr lang="en-US" dirty="0"/>
              <a:t> is a substance consisting of two or more elements in a fixed ratio</a:t>
            </a:r>
          </a:p>
          <a:p>
            <a:r>
              <a:rPr lang="en-US" dirty="0"/>
              <a:t>A compound has characteristics different from those of its elements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9.4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6108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839199" cy="5217186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element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b="1" dirty="0"/>
              <a:t>atomic number</a:t>
            </a:r>
            <a:r>
              <a:rPr lang="en-US" altLang="ja-JP" dirty="0"/>
              <a:t> is the number of protons in its </a:t>
            </a:r>
            <a:r>
              <a:rPr lang="en-US" altLang="ja-JP" dirty="0" smtClean="0"/>
              <a:t>nucleus</a:t>
            </a:r>
            <a:endParaRPr lang="en-US" altLang="ja-JP" dirty="0"/>
          </a:p>
          <a:p>
            <a:r>
              <a:rPr lang="en-US" dirty="0"/>
              <a:t>An element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b="1" dirty="0"/>
              <a:t>mass number</a:t>
            </a:r>
            <a:r>
              <a:rPr lang="en-US" altLang="ja-JP" dirty="0"/>
              <a:t> is the sum of protons plus neutrons in the nucleus </a:t>
            </a:r>
          </a:p>
          <a:p>
            <a:r>
              <a:rPr lang="en-US" b="1" dirty="0"/>
              <a:t>Atomic mass</a:t>
            </a:r>
            <a:r>
              <a:rPr lang="en-US" dirty="0"/>
              <a:t>, the atom</a:t>
            </a:r>
            <a:r>
              <a:rPr lang="ja-JP" altLang="en-US" dirty="0"/>
              <a:t>’</a:t>
            </a:r>
            <a:r>
              <a:rPr lang="en-US" altLang="ja-JP" dirty="0"/>
              <a:t>s total mass, can be approximated by the mass number</a:t>
            </a:r>
          </a:p>
          <a:p>
            <a:r>
              <a:rPr lang="en-US" dirty="0" smtClean="0"/>
              <a:t>Neutron </a:t>
            </a:r>
            <a:r>
              <a:rPr lang="en-US" dirty="0"/>
              <a:t>mass and proton mass are almost identical and are measured in </a:t>
            </a:r>
            <a:r>
              <a:rPr lang="en-US" b="1" dirty="0" err="1"/>
              <a:t>daltons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8.4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35146"/>
            <a:ext cx="4432300" cy="25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Campbell11e_LectureDesign</Template>
  <TotalTime>5780</TotalTime>
  <Words>1372</Words>
  <Application>Microsoft Office PowerPoint</Application>
  <PresentationFormat>On-screen Show (4:3)</PresentationFormat>
  <Paragraphs>247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Comic Sans MS</vt:lpstr>
      <vt:lpstr>Geneva</vt:lpstr>
      <vt:lpstr>Tempus Sans ITC</vt:lpstr>
      <vt:lpstr>Times</vt:lpstr>
      <vt:lpstr>Times New Roman</vt:lpstr>
      <vt:lpstr>Wingdings</vt:lpstr>
      <vt:lpstr>ヒラギノ角ゴ Pro W3</vt:lpstr>
      <vt:lpstr>Campbell11e_LectureDesign</vt:lpstr>
      <vt:lpstr>Blank</vt:lpstr>
      <vt:lpstr>7_Blank</vt:lpstr>
      <vt:lpstr>42_Blank</vt:lpstr>
      <vt:lpstr>The Nature of Molecules</vt:lpstr>
      <vt:lpstr>Life requires ~25 chemical elements</vt:lpstr>
      <vt:lpstr>Table 2.1</vt:lpstr>
      <vt:lpstr>Elements</vt:lpstr>
      <vt:lpstr>Chemical Bonds</vt:lpstr>
      <vt:lpstr>Atomic Structure</vt:lpstr>
      <vt:lpstr>Atomic Structure</vt:lpstr>
      <vt:lpstr>PowerPoint Presentation</vt:lpstr>
      <vt:lpstr>PowerPoint Presentation</vt:lpstr>
      <vt:lpstr>Isotopes</vt:lpstr>
      <vt:lpstr>Atomic Structure</vt:lpstr>
      <vt:lpstr>The Energy Levels of Electrons</vt:lpstr>
      <vt:lpstr>Figure 2.6</vt:lpstr>
      <vt:lpstr>Atomic Structure</vt:lpstr>
      <vt:lpstr>Atomic Structure</vt:lpstr>
      <vt:lpstr>PowerPoint Presentation</vt:lpstr>
      <vt:lpstr>PowerPoint Presentation</vt:lpstr>
      <vt:lpstr>Elements</vt:lpstr>
      <vt:lpstr>Elements &amp; their valence shells</vt:lpstr>
      <vt:lpstr>Elements &amp; their valence shells</vt:lpstr>
      <vt:lpstr>Periodic Table of the Elements</vt:lpstr>
      <vt:lpstr>Chemical reactivity</vt:lpstr>
      <vt:lpstr>Bonds in Biology</vt:lpstr>
      <vt:lpstr>Ionic Bonds</vt:lpstr>
      <vt:lpstr>PowerPoint Presentation</vt:lpstr>
      <vt:lpstr>PowerPoint Presentation</vt:lpstr>
      <vt:lpstr>PowerPoint Presentation</vt:lpstr>
      <vt:lpstr>Multiple covalent bonds</vt:lpstr>
      <vt:lpstr>Covalent Bonds</vt:lpstr>
      <vt:lpstr> </vt:lpstr>
      <vt:lpstr>Polar covalent bonds</vt:lpstr>
      <vt:lpstr>Weak Chemical Interactions</vt:lpstr>
      <vt:lpstr>Hydrogen Bonds</vt:lpstr>
      <vt:lpstr>PowerPoint Presentation</vt:lpstr>
      <vt:lpstr>Van der Waals Interactions</vt:lpstr>
      <vt:lpstr>Molecular Shape and Function</vt:lpstr>
      <vt:lpstr> </vt:lpstr>
      <vt:lpstr>Concept 2.4: Chemical reactions make and break chemical bonds</vt:lpstr>
      <vt:lpstr>Figure 2.UN03</vt:lpstr>
      <vt:lpstr> 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McKenzie, Peter</cp:lastModifiedBy>
  <cp:revision>194</cp:revision>
  <dcterms:created xsi:type="dcterms:W3CDTF">2010-08-06T18:35:02Z</dcterms:created>
  <dcterms:modified xsi:type="dcterms:W3CDTF">2018-11-14T13:18:41Z</dcterms:modified>
</cp:coreProperties>
</file>